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303" r:id="rId3"/>
    <p:sldId id="258" r:id="rId4"/>
    <p:sldId id="259" r:id="rId5"/>
    <p:sldId id="292" r:id="rId6"/>
    <p:sldId id="293" r:id="rId7"/>
    <p:sldId id="283" r:id="rId8"/>
    <p:sldId id="263" r:id="rId9"/>
    <p:sldId id="264" r:id="rId10"/>
    <p:sldId id="301" r:id="rId11"/>
    <p:sldId id="260" r:id="rId12"/>
    <p:sldId id="261" r:id="rId13"/>
    <p:sldId id="265" r:id="rId14"/>
    <p:sldId id="267" r:id="rId15"/>
    <p:sldId id="268" r:id="rId16"/>
    <p:sldId id="269" r:id="rId17"/>
    <p:sldId id="270" r:id="rId18"/>
    <p:sldId id="284" r:id="rId19"/>
    <p:sldId id="295" r:id="rId20"/>
    <p:sldId id="271" r:id="rId21"/>
    <p:sldId id="272" r:id="rId22"/>
    <p:sldId id="302" r:id="rId23"/>
    <p:sldId id="285" r:id="rId24"/>
    <p:sldId id="297" r:id="rId25"/>
    <p:sldId id="298" r:id="rId26"/>
    <p:sldId id="289" r:id="rId27"/>
    <p:sldId id="276" r:id="rId2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90"/>
    <p:restoredTop sz="94830"/>
  </p:normalViewPr>
  <p:slideViewPr>
    <p:cSldViewPr snapToGrid="0" snapToObjects="1">
      <p:cViewPr varScale="1">
        <p:scale>
          <a:sx n="117" d="100"/>
          <a:sy n="117" d="100"/>
        </p:scale>
        <p:origin x="2032" y="16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atin typeface="+mj-lt"/>
                <a:ea typeface="+mj-ea"/>
                <a:cs typeface="+mj-cs"/>
                <a:sym typeface="Helvetica"/>
              </a:defRPr>
            </a:lvl1pPr>
          </a:lstStyle>
          <a:p>
            <a:r>
              <a:t>Title Text</a:t>
            </a:r>
          </a:p>
        </p:txBody>
      </p:sp>
      <p:sp>
        <p:nvSpPr>
          <p:cNvPr id="30" name="Body Level One…"/>
          <p:cNvSpPr txBox="1">
            <a:spLocks noGrp="1"/>
          </p:cNvSpPr>
          <p:nvPr>
            <p:ph type="body" sz="quarter" idx="1"/>
          </p:nvPr>
        </p:nvSpPr>
        <p:spPr>
          <a:xfrm>
            <a:off x="722312" y="2906713"/>
            <a:ext cx="7772401" cy="1500189"/>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atin typeface="+mj-lt"/>
                <a:ea typeface="+mj-ea"/>
                <a:cs typeface="+mj-cs"/>
                <a:sym typeface="Helvetica"/>
              </a:defRPr>
            </a:lvl1pPr>
            <a:lvl2pPr marL="0" indent="0">
              <a:spcBef>
                <a:spcPts val="500"/>
              </a:spcBef>
              <a:buSzTx/>
              <a:buFontTx/>
              <a:buNone/>
              <a:defRPr sz="2400" b="1">
                <a:latin typeface="+mj-lt"/>
                <a:ea typeface="+mj-ea"/>
                <a:cs typeface="+mj-cs"/>
                <a:sym typeface="Helvetica"/>
              </a:defRPr>
            </a:lvl2pPr>
            <a:lvl3pPr marL="0" indent="0">
              <a:spcBef>
                <a:spcPts val="500"/>
              </a:spcBef>
              <a:buSzTx/>
              <a:buFontTx/>
              <a:buNone/>
              <a:defRPr sz="2400" b="1">
                <a:latin typeface="+mj-lt"/>
                <a:ea typeface="+mj-ea"/>
                <a:cs typeface="+mj-cs"/>
                <a:sym typeface="Helvetica"/>
              </a:defRPr>
            </a:lvl3pPr>
            <a:lvl4pPr marL="0" indent="0">
              <a:spcBef>
                <a:spcPts val="500"/>
              </a:spcBef>
              <a:buSzTx/>
              <a:buFontTx/>
              <a:buNone/>
              <a:defRPr sz="2400" b="1">
                <a:latin typeface="+mj-lt"/>
                <a:ea typeface="+mj-ea"/>
                <a:cs typeface="+mj-cs"/>
                <a:sym typeface="Helvetica"/>
              </a:defRPr>
            </a:lvl4pPr>
            <a:lvl5pPr marL="0" indent="0">
              <a:spcBef>
                <a:spcPts val="500"/>
              </a:spcBef>
              <a:buSzTx/>
              <a:buFontTx/>
              <a:buNone/>
              <a:defRPr sz="2400" b="1">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5" cy="1162050"/>
          </a:xfrm>
          <a:prstGeom prst="rect">
            <a:avLst/>
          </a:prstGeom>
        </p:spPr>
        <p:txBody>
          <a:bodyPr anchor="b"/>
          <a:lstStyle>
            <a:lvl1pPr algn="l">
              <a:defRPr sz="2000" b="1">
                <a:latin typeface="+mj-lt"/>
                <a:ea typeface="+mj-ea"/>
                <a:cs typeface="+mj-cs"/>
                <a:sym typeface="Helvetica"/>
              </a:defRPr>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8" y="1435100"/>
            <a:ext cx="3008317" cy="4691063"/>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2" cy="566738"/>
          </a:xfrm>
          <a:prstGeom prst="rect">
            <a:avLst/>
          </a:prstGeom>
        </p:spPr>
        <p:txBody>
          <a:bodyPr anchor="b"/>
          <a:lstStyle>
            <a:lvl1pPr algn="l">
              <a:defRPr sz="2000" b="1">
                <a:latin typeface="+mj-lt"/>
                <a:ea typeface="+mj-ea"/>
                <a:cs typeface="+mj-cs"/>
                <a:sym typeface="Helvetica"/>
              </a:defRPr>
            </a:lvl1pPr>
          </a:lstStyle>
          <a:p>
            <a:r>
              <a:t>Title Text</a:t>
            </a:r>
          </a:p>
        </p:txBody>
      </p:sp>
      <p:sp>
        <p:nvSpPr>
          <p:cNvPr id="83" name="Picture Placeholder 2"/>
          <p:cNvSpPr>
            <a:spLocks noGrp="1"/>
          </p:cNvSpPr>
          <p:nvPr>
            <p:ph type="pic" sz="half" idx="21"/>
          </p:nvPr>
        </p:nvSpPr>
        <p:spPr>
          <a:xfrm>
            <a:off x="1792288" y="612775"/>
            <a:ext cx="5486402" cy="4114800"/>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1792288" y="5367337"/>
            <a:ext cx="5486402" cy="804864"/>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8178" y="6414761"/>
            <a:ext cx="258623" cy="248303"/>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4.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le 1"/>
          <p:cNvSpPr txBox="1"/>
          <p:nvPr/>
        </p:nvSpPr>
        <p:spPr>
          <a:xfrm>
            <a:off x="731518" y="1361997"/>
            <a:ext cx="7680964" cy="2387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pPr algn="ctr">
              <a:defRPr sz="4400" b="1">
                <a:latin typeface="+mj-lt"/>
                <a:ea typeface="+mj-ea"/>
                <a:cs typeface="+mj-cs"/>
                <a:sym typeface="Helvetica"/>
              </a:defRPr>
            </a:pPr>
            <a:r>
              <a:t>Majlis Ansārullāh</a:t>
            </a:r>
            <a:br/>
            <a:r>
              <a:t>Monthly Meeting</a:t>
            </a:r>
          </a:p>
        </p:txBody>
      </p:sp>
      <p:sp>
        <p:nvSpPr>
          <p:cNvPr id="95" name="Subtitle 2"/>
          <p:cNvSpPr txBox="1"/>
          <p:nvPr/>
        </p:nvSpPr>
        <p:spPr>
          <a:xfrm>
            <a:off x="1188718" y="3602038"/>
            <a:ext cx="6766564" cy="1655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a:spcBef>
                <a:spcPts val="700"/>
              </a:spcBef>
              <a:defRPr sz="3200" b="1">
                <a:latin typeface="+mj-lt"/>
                <a:ea typeface="+mj-ea"/>
                <a:cs typeface="+mj-cs"/>
                <a:sym typeface="Helvetica"/>
              </a:defRPr>
            </a:lvl1pPr>
          </a:lstStyle>
          <a:p>
            <a:r>
              <a:rPr lang="en-US" dirty="0"/>
              <a:t>October</a:t>
            </a:r>
            <a:r>
              <a:rPr dirty="0"/>
              <a:t> 2021</a:t>
            </a:r>
          </a:p>
        </p:txBody>
      </p:sp>
      <p:sp>
        <p:nvSpPr>
          <p:cNvPr id="5" name="TextBox 6">
            <a:extLst>
              <a:ext uri="{FF2B5EF4-FFF2-40B4-BE49-F238E27FC236}">
                <a16:creationId xmlns:a16="http://schemas.microsoft.com/office/drawing/2014/main" id="{40CE63D4-D19E-9F40-9D6C-CD4241A9998D}"/>
              </a:ext>
            </a:extLst>
          </p:cNvPr>
          <p:cNvSpPr txBox="1"/>
          <p:nvPr/>
        </p:nvSpPr>
        <p:spPr>
          <a:xfrm>
            <a:off x="1454825" y="5278578"/>
            <a:ext cx="6234350" cy="52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r">
              <a:defRPr sz="1200"/>
            </a:pPr>
            <a:r>
              <a:rPr sz="1400" dirty="0"/>
              <a:t>This slide deck contains images licensed for the purpose of this presentation only.  </a:t>
            </a:r>
          </a:p>
          <a:p>
            <a:pPr algn="r">
              <a:defRPr sz="1200"/>
            </a:pPr>
            <a:r>
              <a:rPr sz="1400" dirty="0"/>
              <a:t>No one is permitted to use the images for any other use, without prior permission.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F0712E-7A89-954B-9516-AB3C823615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89961" y="1899949"/>
            <a:ext cx="4354039" cy="2825540"/>
          </a:xfrm>
          <a:prstGeom prst="rect">
            <a:avLst/>
          </a:prstGeom>
        </p:spPr>
      </p:pic>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355649" y="386958"/>
            <a:ext cx="4147926"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solidFill>
                  <a:srgbClr val="FFFFFF"/>
                </a:solidFill>
              </a:defRPr>
            </a:lvl1pPr>
          </a:lstStyle>
          <a:p>
            <a:r>
              <a:rPr lang="en-US" b="1" dirty="0"/>
              <a:t>Friday Sermon Segment</a:t>
            </a:r>
            <a:endParaRPr b="1" dirty="0"/>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000" i="1">
                <a:solidFill>
                  <a:srgbClr val="FF0000"/>
                </a:solidFill>
                <a:latin typeface="+mj-lt"/>
                <a:ea typeface="+mj-ea"/>
                <a:cs typeface="+mj-cs"/>
                <a:sym typeface="Helvetica"/>
              </a:defRPr>
            </a:pPr>
            <a:endParaRPr lang="en-US" dirty="0"/>
          </a:p>
          <a:p>
            <a:pPr>
              <a:defRPr sz="2000"/>
            </a:pPr>
            <a:endParaRPr dirty="0"/>
          </a:p>
        </p:txBody>
      </p:sp>
      <p:sp>
        <p:nvSpPr>
          <p:cNvPr id="2" name="Rectangle 1">
            <a:extLst>
              <a:ext uri="{FF2B5EF4-FFF2-40B4-BE49-F238E27FC236}">
                <a16:creationId xmlns:a16="http://schemas.microsoft.com/office/drawing/2014/main" id="{92BF0955-2314-1E48-9C12-6FEDF10B010B}"/>
              </a:ext>
            </a:extLst>
          </p:cNvPr>
          <p:cNvSpPr/>
          <p:nvPr/>
        </p:nvSpPr>
        <p:spPr>
          <a:xfrm>
            <a:off x="283613" y="1899949"/>
            <a:ext cx="4288387" cy="2954655"/>
          </a:xfrm>
          <a:prstGeom prst="rect">
            <a:avLst/>
          </a:prstGeom>
        </p:spPr>
        <p:txBody>
          <a:bodyPr wrap="square">
            <a:spAutoFit/>
          </a:bodyPr>
          <a:lstStyle/>
          <a:p>
            <a:r>
              <a:rPr lang="en-US" sz="2000" b="1" dirty="0"/>
              <a:t>Suggested Time = 20 mins</a:t>
            </a:r>
          </a:p>
          <a:p>
            <a:endParaRPr lang="en-US" sz="2000" b="1" dirty="0"/>
          </a:p>
          <a:p>
            <a:r>
              <a:rPr lang="en-US" sz="2000" b="1" dirty="0"/>
              <a:t>It contains the following items:</a:t>
            </a:r>
            <a:endParaRPr lang="en-US" sz="2800" b="1" dirty="0"/>
          </a:p>
          <a:p>
            <a:pPr marL="514350" indent="-514350">
              <a:buFont typeface="+mj-lt"/>
              <a:buAutoNum type="arabicPeriod"/>
            </a:pPr>
            <a:r>
              <a:rPr lang="en-US" dirty="0"/>
              <a:t>Synopsis of Friday Sermon (2 slides)</a:t>
            </a:r>
          </a:p>
          <a:p>
            <a:pPr marL="514350" indent="-514350">
              <a:buFont typeface="+mj-lt"/>
              <a:buAutoNum type="arabicPeriod"/>
            </a:pPr>
            <a:r>
              <a:rPr lang="en-US" dirty="0"/>
              <a:t>Scenario discussion and discussion questions (2 slides)</a:t>
            </a:r>
          </a:p>
          <a:p>
            <a:pPr marL="514350" indent="-514350">
              <a:buFont typeface="+mj-lt"/>
              <a:buAutoNum type="arabicPeriod"/>
            </a:pPr>
            <a:r>
              <a:rPr lang="en-US" dirty="0"/>
              <a:t>Guidance from Sermon to close the discussion (1 slide)</a:t>
            </a:r>
          </a:p>
          <a:p>
            <a:pPr marL="514350" indent="-514350">
              <a:buFont typeface="+mj-lt"/>
              <a:buAutoNum type="arabicPeriod"/>
            </a:pPr>
            <a:r>
              <a:rPr lang="en-US" dirty="0"/>
              <a:t>Take home message from the Sermon (1 slide)</a:t>
            </a:r>
          </a:p>
        </p:txBody>
      </p:sp>
    </p:spTree>
    <p:extLst>
      <p:ext uri="{BB962C8B-B14F-4D97-AF65-F5344CB8AC3E}">
        <p14:creationId xmlns:p14="http://schemas.microsoft.com/office/powerpoint/2010/main" val="398733480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itle 3"/>
          <p:cNvSpPr txBox="1">
            <a:spLocks noGrp="1"/>
          </p:cNvSpPr>
          <p:nvPr>
            <p:ph type="title"/>
          </p:nvPr>
        </p:nvSpPr>
        <p:spPr>
          <a:xfrm>
            <a:off x="315686" y="2110779"/>
            <a:ext cx="8235930" cy="2243168"/>
          </a:xfrm>
          <a:prstGeom prst="rect">
            <a:avLst/>
          </a:prstGeom>
        </p:spPr>
        <p:txBody>
          <a:bodyPr>
            <a:normAutofit/>
          </a:bodyPr>
          <a:lstStyle/>
          <a:p>
            <a:pPr>
              <a:defRPr b="1">
                <a:latin typeface="+mj-lt"/>
                <a:ea typeface="+mj-ea"/>
                <a:cs typeface="+mj-cs"/>
                <a:sym typeface="Helvetica"/>
              </a:defRPr>
            </a:pPr>
            <a:r>
              <a:rPr lang="en-US" sz="3600" dirty="0"/>
              <a:t>Hold your faith dearer than your life</a:t>
            </a:r>
            <a:br>
              <a:rPr sz="3600" dirty="0"/>
            </a:br>
            <a:r>
              <a:rPr lang="en-US" sz="2500" dirty="0"/>
              <a:t>Friday Sermon Frankfurt Germany</a:t>
            </a:r>
            <a:r>
              <a:rPr sz="2500" dirty="0"/>
              <a:t>: </a:t>
            </a:r>
            <a:r>
              <a:rPr lang="en-US" sz="2500" dirty="0"/>
              <a:t>August 29</a:t>
            </a:r>
            <a:r>
              <a:rPr sz="2500" dirty="0"/>
              <a:t>, 2003</a:t>
            </a:r>
          </a:p>
        </p:txBody>
      </p:sp>
      <p:sp>
        <p:nvSpPr>
          <p:cNvPr id="115" name="TextBox 2"/>
          <p:cNvSpPr txBox="1"/>
          <p:nvPr/>
        </p:nvSpPr>
        <p:spPr>
          <a:xfrm>
            <a:off x="3362955" y="356649"/>
            <a:ext cx="2557747"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ln w="18415" cap="flat">
                  <a:solidFill>
                    <a:srgbClr val="FFFFFF"/>
                  </a:solidFill>
                  <a:prstDash val="solid"/>
                  <a:round/>
                </a:ln>
                <a:solidFill>
                  <a:srgbClr val="FFFFFF"/>
                </a:solidFill>
                <a:effectLst>
                  <a:outerShdw blurRad="63500" dir="3600000" rotWithShape="0">
                    <a:srgbClr val="000000">
                      <a:alpha val="70000"/>
                    </a:srgbClr>
                  </a:outerShdw>
                </a:effectLst>
              </a:defRPr>
            </a:lvl1pPr>
          </a:lstStyle>
          <a:p>
            <a:r>
              <a:rPr b="1" dirty="0"/>
              <a:t>Friday Sermon</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extBox 2"/>
          <p:cNvSpPr txBox="1"/>
          <p:nvPr/>
        </p:nvSpPr>
        <p:spPr>
          <a:xfrm>
            <a:off x="3344797" y="359408"/>
            <a:ext cx="4306624"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ln w="18415" cap="flat">
                  <a:solidFill>
                    <a:srgbClr val="FFFFFF"/>
                  </a:solidFill>
                  <a:prstDash val="solid"/>
                  <a:round/>
                </a:ln>
                <a:solidFill>
                  <a:srgbClr val="FFFFFF"/>
                </a:solidFill>
                <a:effectLst>
                  <a:outerShdw blurRad="63500" dir="3600000" rotWithShape="0">
                    <a:srgbClr val="000000">
                      <a:alpha val="70000"/>
                    </a:srgbClr>
                  </a:outerShdw>
                </a:effectLst>
              </a:defRPr>
            </a:lvl1pPr>
          </a:lstStyle>
          <a:p>
            <a:r>
              <a:rPr lang="en-US" dirty="0"/>
              <a:t>Eighth</a:t>
            </a:r>
            <a:r>
              <a:rPr dirty="0"/>
              <a:t> condition of </a:t>
            </a:r>
            <a:r>
              <a:rPr i="1" dirty="0" err="1"/>
              <a:t>Bai’at</a:t>
            </a:r>
            <a:endParaRPr i="1" dirty="0"/>
          </a:p>
        </p:txBody>
      </p:sp>
      <p:sp>
        <p:nvSpPr>
          <p:cNvPr id="2" name="Rectangle 1">
            <a:extLst>
              <a:ext uri="{FF2B5EF4-FFF2-40B4-BE49-F238E27FC236}">
                <a16:creationId xmlns:a16="http://schemas.microsoft.com/office/drawing/2014/main" id="{B0523C6B-916E-1743-A4B2-B373EEDA3E55}"/>
              </a:ext>
            </a:extLst>
          </p:cNvPr>
          <p:cNvSpPr/>
          <p:nvPr/>
        </p:nvSpPr>
        <p:spPr>
          <a:xfrm>
            <a:off x="3058329" y="4075190"/>
            <a:ext cx="5980608" cy="1200329"/>
          </a:xfrm>
          <a:prstGeom prst="rect">
            <a:avLst/>
          </a:prstGeom>
        </p:spPr>
        <p:txBody>
          <a:bodyPr wrap="square">
            <a:spAutoFit/>
          </a:bodyPr>
          <a:lstStyle/>
          <a:p>
            <a:pPr algn="ctr"/>
            <a:r>
              <a:rPr lang="en-US" sz="2400" i="1" dirty="0">
                <a:latin typeface="Bembo" panose="02020502050201020203" pitchFamily="18" charset="0"/>
              </a:rPr>
              <a:t>That he/she shall hold faith, the honor of faith and the cause of Islam dearer than his/her life, wealth, honor, children, and all loved ones. </a:t>
            </a:r>
            <a:endParaRPr lang="en-US" sz="2400" dirty="0"/>
          </a:p>
        </p:txBody>
      </p:sp>
      <p:pic>
        <p:nvPicPr>
          <p:cNvPr id="5" name="Picture 4">
            <a:extLst>
              <a:ext uri="{FF2B5EF4-FFF2-40B4-BE49-F238E27FC236}">
                <a16:creationId xmlns:a16="http://schemas.microsoft.com/office/drawing/2014/main" id="{5B90E92E-2FE8-5B4E-93E0-EC4ABABE2903}"/>
              </a:ext>
            </a:extLst>
          </p:cNvPr>
          <p:cNvPicPr>
            <a:picLocks noChangeAspect="1"/>
          </p:cNvPicPr>
          <p:nvPr/>
        </p:nvPicPr>
        <p:blipFill>
          <a:blip r:embed="rId2"/>
          <a:stretch>
            <a:fillRect/>
          </a:stretch>
        </p:blipFill>
        <p:spPr>
          <a:xfrm>
            <a:off x="3403532" y="1766240"/>
            <a:ext cx="5524569" cy="2180576"/>
          </a:xfrm>
          <a:prstGeom prst="rect">
            <a:avLst/>
          </a:prstGeom>
        </p:spPr>
      </p:pic>
      <p:pic>
        <p:nvPicPr>
          <p:cNvPr id="8" name="Picture 7">
            <a:extLst>
              <a:ext uri="{FF2B5EF4-FFF2-40B4-BE49-F238E27FC236}">
                <a16:creationId xmlns:a16="http://schemas.microsoft.com/office/drawing/2014/main" id="{03E2C0E6-868B-584D-8E93-B623B6742E05}"/>
              </a:ext>
            </a:extLst>
          </p:cNvPr>
          <p:cNvPicPr>
            <a:picLocks noChangeAspect="1"/>
          </p:cNvPicPr>
          <p:nvPr/>
        </p:nvPicPr>
        <p:blipFill>
          <a:blip r:embed="rId3"/>
          <a:stretch>
            <a:fillRect/>
          </a:stretch>
        </p:blipFill>
        <p:spPr>
          <a:xfrm>
            <a:off x="357410" y="2411054"/>
            <a:ext cx="2567210" cy="2864465"/>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extBox 6"/>
          <p:cNvSpPr txBox="1"/>
          <p:nvPr/>
        </p:nvSpPr>
        <p:spPr>
          <a:xfrm>
            <a:off x="3391236" y="363379"/>
            <a:ext cx="4088616"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914400">
              <a:defRPr sz="3200">
                <a:solidFill>
                  <a:srgbClr val="FFFFFF"/>
                </a:solidFill>
              </a:defRPr>
            </a:lvl1pPr>
          </a:lstStyle>
          <a:p>
            <a:r>
              <a:rPr b="1" dirty="0"/>
              <a:t>Synopsis of the Sermon</a:t>
            </a:r>
          </a:p>
        </p:txBody>
      </p:sp>
      <p:sp>
        <p:nvSpPr>
          <p:cNvPr id="134" name="Title 3"/>
          <p:cNvSpPr txBox="1"/>
          <p:nvPr/>
        </p:nvSpPr>
        <p:spPr>
          <a:xfrm>
            <a:off x="237699" y="1432794"/>
            <a:ext cx="8860582" cy="4626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defTabSz="434340">
              <a:spcBef>
                <a:spcPts val="1100"/>
              </a:spcBef>
              <a:defRPr sz="1520">
                <a:latin typeface="Times Roman"/>
                <a:ea typeface="Times Roman"/>
                <a:cs typeface="Times Roman"/>
                <a:sym typeface="Times Roman"/>
              </a:defRPr>
            </a:pPr>
            <a:endParaRPr sz="1140" dirty="0"/>
          </a:p>
        </p:txBody>
      </p:sp>
      <p:pic>
        <p:nvPicPr>
          <p:cNvPr id="1032" name="Picture 8" descr="page112image3128270256">
            <a:extLst>
              <a:ext uri="{FF2B5EF4-FFF2-40B4-BE49-F238E27FC236}">
                <a16:creationId xmlns:a16="http://schemas.microsoft.com/office/drawing/2014/main" id="{0AE274DA-C9D4-C145-8E7B-B2E0B10E5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718" y="1734702"/>
            <a:ext cx="1828800" cy="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page113image3078409408">
            <a:extLst>
              <a:ext uri="{FF2B5EF4-FFF2-40B4-BE49-F238E27FC236}">
                <a16:creationId xmlns:a16="http://schemas.microsoft.com/office/drawing/2014/main" id="{55CE5470-55A2-F541-9AA8-07E4CB5D9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718" y="2268102"/>
            <a:ext cx="4025900" cy="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934625C-5254-1947-99C6-861E028BBF40}"/>
              </a:ext>
            </a:extLst>
          </p:cNvPr>
          <p:cNvSpPr/>
          <p:nvPr/>
        </p:nvSpPr>
        <p:spPr>
          <a:xfrm>
            <a:off x="237699" y="1375646"/>
            <a:ext cx="8668602" cy="3770263"/>
          </a:xfrm>
          <a:prstGeom prst="rect">
            <a:avLst/>
          </a:prstGeom>
        </p:spPr>
        <p:txBody>
          <a:bodyPr wrap="square">
            <a:spAutoFit/>
          </a:bodyPr>
          <a:lstStyle/>
          <a:p>
            <a:pPr marL="285750" indent="-285750">
              <a:spcAft>
                <a:spcPts val="600"/>
              </a:spcAft>
              <a:buFont typeface="Arial" panose="020B0604020202020204" pitchFamily="34" charset="0"/>
              <a:buChar char="•"/>
            </a:pPr>
            <a:r>
              <a:rPr lang="en-US" sz="1600" dirty="0">
                <a:latin typeface="Helvetica" pitchFamily="2" charset="0"/>
              </a:rPr>
              <a:t>The pledge to prefer faith over the world is a pledge that everyone who is constantly linked with the </a:t>
            </a:r>
            <a:r>
              <a:rPr lang="en-US" sz="1600" dirty="0" err="1">
                <a:latin typeface="Helvetica" pitchFamily="2" charset="0"/>
              </a:rPr>
              <a:t>Jama‘at</a:t>
            </a:r>
            <a:r>
              <a:rPr lang="en-US" sz="1600" dirty="0">
                <a:latin typeface="Helvetica" pitchFamily="2" charset="0"/>
              </a:rPr>
              <a:t> and attends meetings and </a:t>
            </a:r>
            <a:r>
              <a:rPr lang="en-US" sz="1600" i="1" dirty="0" err="1">
                <a:latin typeface="Helvetica" pitchFamily="2" charset="0"/>
              </a:rPr>
              <a:t>ijtima‘at</a:t>
            </a:r>
            <a:r>
              <a:rPr lang="en-US" sz="1600" i="1" dirty="0">
                <a:latin typeface="Helvetica" pitchFamily="2" charset="0"/>
              </a:rPr>
              <a:t> </a:t>
            </a:r>
            <a:r>
              <a:rPr lang="en-US" sz="1600" dirty="0">
                <a:latin typeface="Helvetica" pitchFamily="2" charset="0"/>
              </a:rPr>
              <a:t>repeats over and over again. </a:t>
            </a:r>
          </a:p>
          <a:p>
            <a:pPr marL="285750" indent="-285750">
              <a:spcAft>
                <a:spcPts val="600"/>
              </a:spcAft>
              <a:buFont typeface="Arial" panose="020B0604020202020204" pitchFamily="34" charset="0"/>
              <a:buChar char="•"/>
            </a:pPr>
            <a:r>
              <a:rPr lang="en-US" sz="1600" dirty="0">
                <a:latin typeface="Helvetica" pitchFamily="2" charset="0"/>
              </a:rPr>
              <a:t>One should be completely obedient and should follow the commands of Allah with all his strengths. He should dedicate himself to faith and be gracious. One should not fear that his wealth or children would be wasted. Allah, Who is better than anyone else in returning favors and in rewarding efforts, will reward these actions Himself. As has been explained earlier, He Himself will protect his life, wealth, and honor. Allah the Almighty does not let such people, or their future generations go to waste. </a:t>
            </a:r>
          </a:p>
          <a:p>
            <a:pPr marL="285750" indent="-285750">
              <a:spcAft>
                <a:spcPts val="600"/>
              </a:spcAft>
              <a:buFont typeface="Arial" panose="020B0604020202020204" pitchFamily="34" charset="0"/>
              <a:buChar char="•"/>
            </a:pPr>
            <a:r>
              <a:rPr lang="en-US" sz="1600" dirty="0">
                <a:latin typeface="Helvetica" pitchFamily="2" charset="0"/>
              </a:rPr>
              <a:t>Whoever devotes all his faculties to the path of God, and whoever is actively doing truly righteous deeds with his words, conduct, movements, standing, and his entire life is purely for the sake of God, will have a special reward. God will deliver him from fear and grief. </a:t>
            </a:r>
          </a:p>
          <a:p>
            <a:pPr marL="285750" indent="-285750">
              <a:spcAft>
                <a:spcPts val="600"/>
              </a:spcAft>
              <a:buFont typeface="Arial" panose="020B0604020202020204" pitchFamily="34" charset="0"/>
              <a:buChar char="•"/>
            </a:pPr>
            <a:r>
              <a:rPr lang="en-US" sz="1600" dirty="0">
                <a:latin typeface="Helvetica" pitchFamily="2" charset="0"/>
              </a:rPr>
              <a:t>“Revival of Islam demands a ransom from us. What is it? It is us dying in this very path. This is the death upon which the life of Islam, the life of Muslims, and the manifestation of the Living God depend.” (The Promised Messiah (as)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extBox 6"/>
          <p:cNvSpPr txBox="1"/>
          <p:nvPr/>
        </p:nvSpPr>
        <p:spPr>
          <a:xfrm>
            <a:off x="3352800" y="329284"/>
            <a:ext cx="3522755"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914400">
              <a:defRPr sz="3200">
                <a:solidFill>
                  <a:srgbClr val="FFFFFF"/>
                </a:solidFill>
              </a:defRPr>
            </a:lvl1pPr>
          </a:lstStyle>
          <a:p>
            <a:r>
              <a:rPr b="1" dirty="0"/>
              <a:t>Discussion Scenario </a:t>
            </a:r>
          </a:p>
        </p:txBody>
      </p:sp>
      <p:pic>
        <p:nvPicPr>
          <p:cNvPr id="142" name="January meeting Scenario.pdf" descr="January meeting Scenario.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55320" y="-4696124"/>
            <a:ext cx="5299366" cy="6858002"/>
          </a:xfrm>
          <a:prstGeom prst="rect">
            <a:avLst/>
          </a:prstGeom>
          <a:ln w="12700">
            <a:miter lim="400000"/>
          </a:ln>
        </p:spPr>
      </p:pic>
      <p:pic>
        <p:nvPicPr>
          <p:cNvPr id="3076" name="Picture 4" descr="page141image371185360">
            <a:extLst>
              <a:ext uri="{FF2B5EF4-FFF2-40B4-BE49-F238E27FC236}">
                <a16:creationId xmlns:a16="http://schemas.microsoft.com/office/drawing/2014/main" id="{74FD2469-25E4-CA47-8109-52DE650EF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197" y="2055515"/>
            <a:ext cx="4025900" cy="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CE86D56F-8BE2-D44C-8A5D-DF9345B461DE}"/>
              </a:ext>
            </a:extLst>
          </p:cNvPr>
          <p:cNvSpPr>
            <a:spLocks noGrp="1"/>
          </p:cNvSpPr>
          <p:nvPr>
            <p:ph type="body" sz="half" idx="1"/>
          </p:nvPr>
        </p:nvSpPr>
        <p:spPr>
          <a:xfrm>
            <a:off x="232197" y="1555888"/>
            <a:ext cx="4633717" cy="4522483"/>
          </a:xfrm>
        </p:spPr>
        <p:txBody>
          <a:bodyPr>
            <a:noAutofit/>
          </a:bodyPr>
          <a:lstStyle/>
          <a:p>
            <a:pPr marL="0" indent="0">
              <a:buNone/>
            </a:pPr>
            <a:r>
              <a:rPr lang="en-US" sz="1800" dirty="0" err="1">
                <a:latin typeface="Helvetica" pitchFamily="2" charset="0"/>
              </a:rPr>
              <a:t>Za’im</a:t>
            </a:r>
            <a:r>
              <a:rPr lang="en-US" sz="1800" dirty="0">
                <a:latin typeface="Helvetica" pitchFamily="2" charset="0"/>
              </a:rPr>
              <a:t> sahib approached a Nasir about paying </a:t>
            </a:r>
            <a:r>
              <a:rPr lang="en-US" sz="1800" dirty="0" err="1">
                <a:latin typeface="Helvetica" pitchFamily="2" charset="0"/>
              </a:rPr>
              <a:t>Tehrike</a:t>
            </a:r>
            <a:r>
              <a:rPr lang="en-US" sz="1800" dirty="0">
                <a:latin typeface="Helvetica" pitchFamily="2" charset="0"/>
              </a:rPr>
              <a:t> </a:t>
            </a:r>
            <a:r>
              <a:rPr lang="en-US" sz="1800" dirty="0" err="1">
                <a:latin typeface="Helvetica" pitchFamily="2" charset="0"/>
              </a:rPr>
              <a:t>Jadid</a:t>
            </a:r>
            <a:r>
              <a:rPr lang="en-US" sz="1800" dirty="0">
                <a:latin typeface="Helvetica" pitchFamily="2" charset="0"/>
              </a:rPr>
              <a:t> Chanda. The Nasir has school going children. He opened up with </a:t>
            </a:r>
            <a:r>
              <a:rPr lang="en-US" sz="1800" dirty="0" err="1">
                <a:latin typeface="Helvetica" pitchFamily="2" charset="0"/>
              </a:rPr>
              <a:t>Za’im</a:t>
            </a:r>
            <a:r>
              <a:rPr lang="en-US" sz="1800" dirty="0">
                <a:latin typeface="Helvetica" pitchFamily="2" charset="0"/>
              </a:rPr>
              <a:t> sahib. </a:t>
            </a:r>
            <a:r>
              <a:rPr lang="en-US" sz="1800" dirty="0" err="1">
                <a:latin typeface="Helvetica" pitchFamily="2" charset="0"/>
              </a:rPr>
              <a:t>Jama’at</a:t>
            </a:r>
            <a:r>
              <a:rPr lang="en-US" sz="1800" dirty="0">
                <a:latin typeface="Helvetica" pitchFamily="2" charset="0"/>
              </a:rPr>
              <a:t> Chanda, Ansar Chanda, </a:t>
            </a:r>
            <a:r>
              <a:rPr lang="en-US" sz="1800" dirty="0" err="1">
                <a:latin typeface="Helvetica" pitchFamily="2" charset="0"/>
              </a:rPr>
              <a:t>Tehrike</a:t>
            </a:r>
            <a:r>
              <a:rPr lang="en-US" sz="1800" dirty="0">
                <a:latin typeface="Helvetica" pitchFamily="2" charset="0"/>
              </a:rPr>
              <a:t> </a:t>
            </a:r>
            <a:r>
              <a:rPr lang="en-US" sz="1800" dirty="0" err="1">
                <a:latin typeface="Helvetica" pitchFamily="2" charset="0"/>
              </a:rPr>
              <a:t>Jadid</a:t>
            </a:r>
            <a:r>
              <a:rPr lang="en-US" sz="1800" dirty="0">
                <a:latin typeface="Helvetica" pitchFamily="2" charset="0"/>
              </a:rPr>
              <a:t>, </a:t>
            </a:r>
            <a:r>
              <a:rPr lang="en-US" sz="1800" dirty="0" err="1">
                <a:latin typeface="Helvetica" pitchFamily="2" charset="0"/>
              </a:rPr>
              <a:t>Waqfe</a:t>
            </a:r>
            <a:r>
              <a:rPr lang="en-US" sz="1800" dirty="0">
                <a:latin typeface="Helvetica" pitchFamily="2" charset="0"/>
              </a:rPr>
              <a:t> </a:t>
            </a:r>
            <a:r>
              <a:rPr lang="en-US" sz="1800" dirty="0" err="1">
                <a:latin typeface="Helvetica" pitchFamily="2" charset="0"/>
              </a:rPr>
              <a:t>Jadid</a:t>
            </a:r>
            <a:r>
              <a:rPr lang="en-US" sz="1800" dirty="0">
                <a:latin typeface="Helvetica" pitchFamily="2" charset="0"/>
              </a:rPr>
              <a:t>, Mosque fund etc. If I keep paying for these, how would I save any money for the education of my children. Afterall, education is important and successful children will benefit the </a:t>
            </a:r>
            <a:r>
              <a:rPr lang="en-US" sz="1800" dirty="0" err="1">
                <a:latin typeface="Helvetica" pitchFamily="2" charset="0"/>
              </a:rPr>
              <a:t>Jama’at</a:t>
            </a:r>
            <a:r>
              <a:rPr lang="en-US" sz="1800" dirty="0">
                <a:latin typeface="Helvetica" pitchFamily="2" charset="0"/>
              </a:rPr>
              <a:t>. I have to save for them and if something is left, I will pay towards the various schemes.  </a:t>
            </a:r>
          </a:p>
          <a:p>
            <a:pPr marL="0" indent="0">
              <a:buNone/>
            </a:pPr>
            <a:endParaRPr lang="en-US" sz="1800" dirty="0">
              <a:latin typeface="Helvetica" pitchFamily="2" charset="0"/>
            </a:endParaRPr>
          </a:p>
          <a:p>
            <a:pPr marL="0" indent="0">
              <a:buNone/>
            </a:pPr>
            <a:r>
              <a:rPr lang="en-US" sz="1800" dirty="0" err="1">
                <a:latin typeface="Helvetica" pitchFamily="2" charset="0"/>
              </a:rPr>
              <a:t>Za’im</a:t>
            </a:r>
            <a:r>
              <a:rPr lang="en-US" sz="1800" dirty="0">
                <a:latin typeface="Helvetica" pitchFamily="2" charset="0"/>
              </a:rPr>
              <a:t> sahib mentioned, if you pay for these causes, Allah will provide for your needs.</a:t>
            </a:r>
          </a:p>
          <a:p>
            <a:pPr marL="0" indent="0" algn="just">
              <a:buNone/>
            </a:pPr>
            <a:endParaRPr lang="en-US" sz="1800" dirty="0">
              <a:latin typeface="Helvetica" pitchFamily="2" charset="0"/>
            </a:endParaRPr>
          </a:p>
        </p:txBody>
      </p:sp>
      <p:pic>
        <p:nvPicPr>
          <p:cNvPr id="2" name="Picture 1">
            <a:extLst>
              <a:ext uri="{FF2B5EF4-FFF2-40B4-BE49-F238E27FC236}">
                <a16:creationId xmlns:a16="http://schemas.microsoft.com/office/drawing/2014/main" id="{DA33119B-B287-7F42-B155-E46AD3A4AB01}"/>
              </a:ext>
            </a:extLst>
          </p:cNvPr>
          <p:cNvPicPr>
            <a:picLocks noChangeAspect="1"/>
          </p:cNvPicPr>
          <p:nvPr/>
        </p:nvPicPr>
        <p:blipFill>
          <a:blip r:embed="rId4"/>
          <a:stretch>
            <a:fillRect/>
          </a:stretch>
        </p:blipFill>
        <p:spPr>
          <a:xfrm>
            <a:off x="5009804" y="2242456"/>
            <a:ext cx="3996592" cy="3149349"/>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TextBox 6"/>
          <p:cNvSpPr txBox="1"/>
          <p:nvPr/>
        </p:nvSpPr>
        <p:spPr>
          <a:xfrm>
            <a:off x="3408919" y="374332"/>
            <a:ext cx="1874868"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914400">
              <a:defRPr sz="3200">
                <a:solidFill>
                  <a:srgbClr val="FFFFFF"/>
                </a:solidFill>
              </a:defRPr>
            </a:lvl1pPr>
          </a:lstStyle>
          <a:p>
            <a:r>
              <a:rPr b="1" dirty="0"/>
              <a:t>Discussion</a:t>
            </a:r>
          </a:p>
        </p:txBody>
      </p:sp>
      <p:sp>
        <p:nvSpPr>
          <p:cNvPr id="145" name="Content Placeholder 2"/>
          <p:cNvSpPr txBox="1"/>
          <p:nvPr/>
        </p:nvSpPr>
        <p:spPr>
          <a:xfrm>
            <a:off x="385124" y="2186821"/>
            <a:ext cx="8373751" cy="29375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fontScale="40000" lnSpcReduction="20000"/>
          </a:bodyPr>
          <a:lstStyle/>
          <a:p>
            <a:pPr defTabSz="2438338">
              <a:lnSpc>
                <a:spcPct val="90000"/>
              </a:lnSpc>
              <a:spcBef>
                <a:spcPts val="2000"/>
              </a:spcBef>
              <a:buSzPct val="123000"/>
              <a:defRPr sz="3000">
                <a:latin typeface="Helvetica Neue"/>
                <a:ea typeface="Helvetica Neue"/>
                <a:cs typeface="Helvetica Neue"/>
                <a:sym typeface="Helvetica Neue"/>
              </a:defRPr>
            </a:pPr>
            <a:r>
              <a:rPr lang="en-US" sz="5000" dirty="0">
                <a:latin typeface="Helvetica" pitchFamily="2" charset="0"/>
              </a:rPr>
              <a:t>In your opinion,</a:t>
            </a:r>
          </a:p>
          <a:p>
            <a:pPr marL="608013" indent="-315913" defTabSz="2438338">
              <a:lnSpc>
                <a:spcPct val="90000"/>
              </a:lnSpc>
              <a:spcBef>
                <a:spcPts val="2000"/>
              </a:spcBef>
              <a:buSzPct val="123000"/>
              <a:buChar char="•"/>
              <a:defRPr sz="3000">
                <a:latin typeface="Helvetica Neue"/>
                <a:ea typeface="Helvetica Neue"/>
                <a:cs typeface="Helvetica Neue"/>
                <a:sym typeface="Helvetica Neue"/>
              </a:defRPr>
            </a:pPr>
            <a:r>
              <a:rPr lang="en-US" sz="4200" dirty="0">
                <a:latin typeface="Helvetica" pitchFamily="2" charset="0"/>
              </a:rPr>
              <a:t>The Nasir is correct, taking care of our children is huge responsibility and their education is of prime importance. He can pay for voluntary </a:t>
            </a:r>
            <a:r>
              <a:rPr lang="en-US" sz="4200" dirty="0" err="1">
                <a:latin typeface="Helvetica" pitchFamily="2" charset="0"/>
              </a:rPr>
              <a:t>Chandas</a:t>
            </a:r>
            <a:r>
              <a:rPr lang="en-US" sz="4200" dirty="0">
                <a:latin typeface="Helvetica" pitchFamily="2" charset="0"/>
              </a:rPr>
              <a:t> after he has saved for their education.</a:t>
            </a:r>
          </a:p>
          <a:p>
            <a:pPr marL="608013" indent="-315913" defTabSz="2438338">
              <a:lnSpc>
                <a:spcPct val="90000"/>
              </a:lnSpc>
              <a:spcBef>
                <a:spcPts val="2000"/>
              </a:spcBef>
              <a:buSzPct val="123000"/>
              <a:buChar char="•"/>
              <a:defRPr sz="3000">
                <a:latin typeface="Helvetica Neue"/>
                <a:ea typeface="Helvetica Neue"/>
                <a:cs typeface="Helvetica Neue"/>
                <a:sym typeface="Helvetica Neue"/>
              </a:defRPr>
            </a:pPr>
            <a:r>
              <a:rPr lang="en-US" sz="4200" dirty="0">
                <a:latin typeface="Helvetica" pitchFamily="2" charset="0"/>
              </a:rPr>
              <a:t>The </a:t>
            </a:r>
            <a:r>
              <a:rPr lang="en-US" sz="4200" dirty="0" err="1">
                <a:latin typeface="Helvetica" pitchFamily="2" charset="0"/>
              </a:rPr>
              <a:t>Za’im</a:t>
            </a:r>
            <a:r>
              <a:rPr lang="en-US" sz="4200" dirty="0">
                <a:latin typeface="Helvetica" pitchFamily="2" charset="0"/>
              </a:rPr>
              <a:t> sahib is correct, the Nasir should pay whole heartedly and leave the rest to Allah the Almighty.</a:t>
            </a:r>
          </a:p>
          <a:p>
            <a:pPr marL="608013" indent="-315913" defTabSz="2438338">
              <a:lnSpc>
                <a:spcPct val="90000"/>
              </a:lnSpc>
              <a:spcBef>
                <a:spcPts val="2000"/>
              </a:spcBef>
              <a:buSzPct val="123000"/>
              <a:buChar char="•"/>
              <a:defRPr sz="3000">
                <a:latin typeface="Helvetica Neue"/>
                <a:ea typeface="Helvetica Neue"/>
                <a:cs typeface="Helvetica Neue"/>
                <a:sym typeface="Helvetica Neue"/>
              </a:defRPr>
            </a:pPr>
            <a:r>
              <a:rPr lang="en-US" sz="4200" dirty="0">
                <a:latin typeface="Helvetica" pitchFamily="2" charset="0"/>
              </a:rPr>
              <a:t>They are both correct. The Nasir can pay </a:t>
            </a:r>
            <a:r>
              <a:rPr lang="en-US" sz="4200" dirty="0" err="1">
                <a:latin typeface="Helvetica" pitchFamily="2" charset="0"/>
              </a:rPr>
              <a:t>Jama’at</a:t>
            </a:r>
            <a:r>
              <a:rPr lang="en-US" sz="4200" dirty="0">
                <a:latin typeface="Helvetica" pitchFamily="2" charset="0"/>
              </a:rPr>
              <a:t> Chanda, save for his children’s education and pay for other financial schemes if possible</a:t>
            </a:r>
          </a:p>
          <a:p>
            <a:pPr marL="608013" indent="-315913" defTabSz="2438338">
              <a:lnSpc>
                <a:spcPct val="90000"/>
              </a:lnSpc>
              <a:spcBef>
                <a:spcPts val="2000"/>
              </a:spcBef>
              <a:buSzPct val="123000"/>
              <a:buChar char="•"/>
              <a:defRPr sz="3000">
                <a:latin typeface="Helvetica Neue"/>
                <a:ea typeface="Helvetica Neue"/>
                <a:cs typeface="Helvetica Neue"/>
                <a:sym typeface="Helvetica Neue"/>
              </a:defRPr>
            </a:pPr>
            <a:r>
              <a:rPr lang="en-US" sz="4200" dirty="0">
                <a:latin typeface="Helvetica" pitchFamily="2" charset="0"/>
              </a:rPr>
              <a:t>Any other suggestion?</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TextBox 6"/>
          <p:cNvSpPr txBox="1"/>
          <p:nvPr/>
        </p:nvSpPr>
        <p:spPr>
          <a:xfrm>
            <a:off x="3378757" y="414637"/>
            <a:ext cx="4692947"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914400">
              <a:defRPr sz="3200">
                <a:solidFill>
                  <a:srgbClr val="FFFFFF"/>
                </a:solidFill>
              </a:defRPr>
            </a:lvl1pPr>
          </a:lstStyle>
          <a:p>
            <a:r>
              <a:rPr b="1" dirty="0"/>
              <a:t>Guidance from</a:t>
            </a:r>
            <a:r>
              <a:rPr lang="en-US" b="1" dirty="0"/>
              <a:t> the</a:t>
            </a:r>
            <a:r>
              <a:rPr b="1" dirty="0"/>
              <a:t> Sermon</a:t>
            </a:r>
          </a:p>
        </p:txBody>
      </p:sp>
      <p:sp>
        <p:nvSpPr>
          <p:cNvPr id="149" name="Hadrat Abu Hurairahra has related that the Holy Prophetsa said, ‘Allah will have mercy on a man who gets up at night for his [voluntary] Prayer and awakens his wife for the same purpose, and if she hesitates he sprinkles water over her face to wake her u"/>
          <p:cNvSpPr txBox="1"/>
          <p:nvPr/>
        </p:nvSpPr>
        <p:spPr>
          <a:xfrm>
            <a:off x="70882" y="3044439"/>
            <a:ext cx="102657" cy="441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spcBef>
                <a:spcPts val="1200"/>
              </a:spcBef>
              <a:defRPr sz="2200">
                <a:latin typeface="Times Roman"/>
                <a:ea typeface="Times Roman"/>
                <a:cs typeface="Times Roman"/>
                <a:sym typeface="Times Roman"/>
              </a:defRPr>
            </a:pPr>
            <a:endParaRPr dirty="0"/>
          </a:p>
        </p:txBody>
      </p:sp>
      <p:pic>
        <p:nvPicPr>
          <p:cNvPr id="2052" name="Picture 4" descr="page130image375459216">
            <a:extLst>
              <a:ext uri="{FF2B5EF4-FFF2-40B4-BE49-F238E27FC236}">
                <a16:creationId xmlns:a16="http://schemas.microsoft.com/office/drawing/2014/main" id="{5884C2FE-6815-CD4C-8F9C-AB8A421530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53" y="2357845"/>
            <a:ext cx="4025900" cy="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72AEA54-1154-0848-8CC8-494FD602394D}"/>
              </a:ext>
            </a:extLst>
          </p:cNvPr>
          <p:cNvSpPr/>
          <p:nvPr/>
        </p:nvSpPr>
        <p:spPr>
          <a:xfrm>
            <a:off x="337893" y="1818190"/>
            <a:ext cx="8528278" cy="2246769"/>
          </a:xfrm>
          <a:prstGeom prst="rect">
            <a:avLst/>
          </a:prstGeom>
        </p:spPr>
        <p:txBody>
          <a:bodyPr wrap="square">
            <a:spAutoFit/>
          </a:bodyPr>
          <a:lstStyle/>
          <a:p>
            <a:r>
              <a:rPr lang="en-US" sz="2000" dirty="0">
                <a:latin typeface="Helvetica" pitchFamily="2" charset="0"/>
              </a:rPr>
              <a:t>“One should be completely obedient and should follow the commands of Allah with all his strengths. He should dedicate himself to faith and be gracious. One should not fear that his wealth or children would be wasted. Allah, Who is better than anyone else in returning favors and in rewarding efforts, will reward these actions Himself. As has been explained earlier, He Himself will protect his life, wealth, and honor. Allah the Almighty does not let such people, or their future generations go to waste”</a:t>
            </a:r>
          </a:p>
        </p:txBody>
      </p:sp>
      <p:sp>
        <p:nvSpPr>
          <p:cNvPr id="3" name="TextBox 2">
            <a:extLst>
              <a:ext uri="{FF2B5EF4-FFF2-40B4-BE49-F238E27FC236}">
                <a16:creationId xmlns:a16="http://schemas.microsoft.com/office/drawing/2014/main" id="{6EAF56AC-4B67-294B-A09E-F17A4D4D6F11}"/>
              </a:ext>
            </a:extLst>
          </p:cNvPr>
          <p:cNvSpPr txBox="1"/>
          <p:nvPr/>
        </p:nvSpPr>
        <p:spPr>
          <a:xfrm>
            <a:off x="377853" y="4883741"/>
            <a:ext cx="8488318" cy="1015663"/>
          </a:xfrm>
          <a:prstGeom prst="rect">
            <a:avLst/>
          </a:prstGeom>
        </p:spPr>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2000">
                <a:latin typeface="Helvetica" pitchFamily="2" charset="0"/>
              </a:defRPr>
            </a:lvl1pPr>
          </a:lstStyle>
          <a:p>
            <a:r>
              <a:rPr lang="en-US" b="1" dirty="0"/>
              <a:t>Bottom line is </a:t>
            </a:r>
            <a:r>
              <a:rPr lang="en-US" dirty="0"/>
              <a:t>that Allah the Almighty watches our for those who sacrifice for Him. The Nasir can sacrifice based on his capacity and have trust in Allah to meet his needs in life</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TextBox 6"/>
          <p:cNvSpPr txBox="1"/>
          <p:nvPr/>
        </p:nvSpPr>
        <p:spPr>
          <a:xfrm>
            <a:off x="3404703" y="412224"/>
            <a:ext cx="4088616"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914400">
              <a:defRPr sz="3200">
                <a:solidFill>
                  <a:srgbClr val="FFFFFF"/>
                </a:solidFill>
              </a:defRPr>
            </a:lvl1pPr>
          </a:lstStyle>
          <a:p>
            <a:r>
              <a:rPr b="1" dirty="0"/>
              <a:t>Take </a:t>
            </a:r>
            <a:r>
              <a:rPr lang="en-US" b="1" dirty="0"/>
              <a:t>"</a:t>
            </a:r>
            <a:r>
              <a:rPr b="1" dirty="0"/>
              <a:t>home</a:t>
            </a:r>
            <a:r>
              <a:rPr lang="en-US" b="1" dirty="0"/>
              <a:t>"</a:t>
            </a:r>
            <a:r>
              <a:rPr b="1" dirty="0"/>
              <a:t> message?</a:t>
            </a:r>
          </a:p>
        </p:txBody>
      </p:sp>
      <p:sp>
        <p:nvSpPr>
          <p:cNvPr id="152" name="TextBox 3"/>
          <p:cNvSpPr txBox="1"/>
          <p:nvPr/>
        </p:nvSpPr>
        <p:spPr>
          <a:xfrm>
            <a:off x="508477" y="1768752"/>
            <a:ext cx="8127046" cy="2246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400"/>
            </a:pPr>
            <a:r>
              <a:rPr sz="2400" dirty="0">
                <a:latin typeface="Helvetica" pitchFamily="2" charset="0"/>
              </a:rPr>
              <a:t>Pick one of the following topics from this Friday sermon to discuss with children/family during casual discussion:</a:t>
            </a:r>
          </a:p>
          <a:p>
            <a:pPr>
              <a:defRPr sz="1200"/>
            </a:pPr>
            <a:endParaRPr sz="1200" dirty="0">
              <a:latin typeface="Helvetica" pitchFamily="2" charset="0"/>
            </a:endParaRPr>
          </a:p>
          <a:p>
            <a:pPr marL="800100" lvl="1" indent="-342900">
              <a:buSzPct val="100000"/>
              <a:buFont typeface="Arial"/>
              <a:buChar char="•"/>
              <a:defRPr sz="2300"/>
            </a:pPr>
            <a:r>
              <a:rPr lang="en-US" sz="2000" dirty="0">
                <a:latin typeface="Helvetica" pitchFamily="2" charset="0"/>
              </a:rPr>
              <a:t>As a family, share stories of how Allah the Almighty helped each one of you in times of need?</a:t>
            </a:r>
          </a:p>
          <a:p>
            <a:pPr marL="800100" lvl="1" indent="-342900">
              <a:buSzPct val="100000"/>
              <a:buFont typeface="Arial"/>
              <a:buChar char="•"/>
              <a:defRPr sz="2300"/>
            </a:pPr>
            <a:r>
              <a:rPr lang="en-US" sz="2000" dirty="0">
                <a:latin typeface="Helvetica" pitchFamily="2" charset="0"/>
              </a:rPr>
              <a:t>Discuss as to how giving precedence to faith over worldly matters applies to our lives and where we can do better?</a:t>
            </a:r>
          </a:p>
        </p:txBody>
      </p:sp>
      <p:sp>
        <p:nvSpPr>
          <p:cNvPr id="153" name="TextBox 6"/>
          <p:cNvSpPr txBox="1"/>
          <p:nvPr/>
        </p:nvSpPr>
        <p:spPr>
          <a:xfrm>
            <a:off x="420597" y="5028298"/>
            <a:ext cx="8024622" cy="1005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b="1">
                <a:solidFill>
                  <a:srgbClr val="FF0000"/>
                </a:solidFill>
                <a:latin typeface="+mj-lt"/>
                <a:ea typeface="+mj-ea"/>
                <a:cs typeface="+mj-cs"/>
                <a:sym typeface="Helvetica"/>
              </a:defRPr>
            </a:pPr>
            <a:r>
              <a:rPr dirty="0"/>
              <a:t>Tips to engage youth in conversation: </a:t>
            </a:r>
            <a:r>
              <a:rPr dirty="0">
                <a:solidFill>
                  <a:srgbClr val="000000"/>
                </a:solidFill>
              </a:rPr>
              <a:t>(1) Give them more talking time, and (2) use examples from Huzur’s </a:t>
            </a:r>
            <a:r>
              <a:rPr sz="1700" dirty="0">
                <a:solidFill>
                  <a:srgbClr val="000000"/>
                </a:solidFill>
              </a:rPr>
              <a:t>(may Allah be his helper)</a:t>
            </a:r>
            <a:r>
              <a:rPr dirty="0">
                <a:solidFill>
                  <a:srgbClr val="000000"/>
                </a:solidFill>
              </a:rPr>
              <a:t> sermon to make a point.</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CEFBC5-E480-CB40-AA89-C16D137E56F4}"/>
              </a:ext>
            </a:extLst>
          </p:cNvPr>
          <p:cNvSpPr/>
          <p:nvPr/>
        </p:nvSpPr>
        <p:spPr>
          <a:xfrm>
            <a:off x="4312475" y="2230582"/>
            <a:ext cx="4555915" cy="3172691"/>
          </a:xfrm>
          <a:prstGeom prst="rect">
            <a:avLst/>
          </a:prstGeom>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483427" y="369950"/>
            <a:ext cx="5562603" cy="1077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200">
                <a:solidFill>
                  <a:srgbClr val="FFFFFF"/>
                </a:solidFill>
              </a:defRPr>
            </a:lvl1pPr>
          </a:lstStyle>
          <a:p>
            <a:r>
              <a:rPr lang="en-US" b="1" dirty="0"/>
              <a:t>Mental and Physical health Segment</a:t>
            </a:r>
            <a:endParaRPr b="1" dirty="0"/>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000" i="1">
                <a:solidFill>
                  <a:srgbClr val="FF0000"/>
                </a:solidFill>
                <a:latin typeface="+mj-lt"/>
                <a:ea typeface="+mj-ea"/>
                <a:cs typeface="+mj-cs"/>
                <a:sym typeface="Helvetica"/>
              </a:defRPr>
            </a:pPr>
            <a:endParaRPr lang="en-US" dirty="0"/>
          </a:p>
          <a:p>
            <a:pPr>
              <a:defRPr sz="2000"/>
            </a:pPr>
            <a:endParaRPr dirty="0"/>
          </a:p>
        </p:txBody>
      </p:sp>
      <p:sp>
        <p:nvSpPr>
          <p:cNvPr id="2" name="Rectangle 1">
            <a:extLst>
              <a:ext uri="{FF2B5EF4-FFF2-40B4-BE49-F238E27FC236}">
                <a16:creationId xmlns:a16="http://schemas.microsoft.com/office/drawing/2014/main" id="{92BF0955-2314-1E48-9C12-6FEDF10B010B}"/>
              </a:ext>
            </a:extLst>
          </p:cNvPr>
          <p:cNvSpPr/>
          <p:nvPr/>
        </p:nvSpPr>
        <p:spPr>
          <a:xfrm>
            <a:off x="438018" y="2102236"/>
            <a:ext cx="3942493" cy="3785652"/>
          </a:xfrm>
          <a:prstGeom prst="rect">
            <a:avLst/>
          </a:prstGeom>
        </p:spPr>
        <p:txBody>
          <a:bodyPr wrap="square">
            <a:spAutoFit/>
          </a:bodyPr>
          <a:lstStyle/>
          <a:p>
            <a:r>
              <a:rPr lang="en-US" sz="2400" b="1" dirty="0"/>
              <a:t>Suggested Time = 15 mins</a:t>
            </a:r>
          </a:p>
          <a:p>
            <a:endParaRPr lang="en-US" sz="2400" b="1" dirty="0"/>
          </a:p>
          <a:p>
            <a:r>
              <a:rPr lang="en-US" sz="2400" b="1" dirty="0"/>
              <a:t>It contains questions of </a:t>
            </a:r>
          </a:p>
          <a:p>
            <a:r>
              <a:rPr lang="en-US" sz="2400" b="1" dirty="0"/>
              <a:t>general knowledge and/or </a:t>
            </a:r>
          </a:p>
          <a:p>
            <a:r>
              <a:rPr lang="en-US" sz="2400" b="1" dirty="0"/>
              <a:t>religious knowledge </a:t>
            </a:r>
          </a:p>
          <a:p>
            <a:r>
              <a:rPr lang="en-US" sz="2400" b="1" dirty="0"/>
              <a:t>followed by their answers.</a:t>
            </a:r>
          </a:p>
          <a:p>
            <a:r>
              <a:rPr lang="en-US" sz="2400" b="1" dirty="0"/>
              <a:t>A thought-provoking video and a physical health segment</a:t>
            </a:r>
          </a:p>
          <a:p>
            <a:endParaRPr lang="en-US" sz="2400" b="1" dirty="0"/>
          </a:p>
        </p:txBody>
      </p:sp>
      <p:pic>
        <p:nvPicPr>
          <p:cNvPr id="4" name="Picture 3">
            <a:extLst>
              <a:ext uri="{FF2B5EF4-FFF2-40B4-BE49-F238E27FC236}">
                <a16:creationId xmlns:a16="http://schemas.microsoft.com/office/drawing/2014/main" id="{E4760E65-5B0B-A44C-A35B-8D31DC965E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78457" y="1986337"/>
            <a:ext cx="4555915" cy="3416936"/>
          </a:xfrm>
          <a:prstGeom prst="rect">
            <a:avLst/>
          </a:prstGeom>
        </p:spPr>
      </p:pic>
    </p:spTree>
    <p:extLst>
      <p:ext uri="{BB962C8B-B14F-4D97-AF65-F5344CB8AC3E}">
        <p14:creationId xmlns:p14="http://schemas.microsoft.com/office/powerpoint/2010/main" val="249412939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175559" y="446316"/>
            <a:ext cx="92394"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solidFill>
                  <a:srgbClr val="FFFFFF"/>
                </a:solidFill>
              </a:defRPr>
            </a:lvl1pPr>
          </a:lstStyle>
          <a:p>
            <a:endParaRPr b="1" dirty="0"/>
          </a:p>
        </p:txBody>
      </p:sp>
      <p:sp>
        <p:nvSpPr>
          <p:cNvPr id="5" name="TextBox 3">
            <a:extLst>
              <a:ext uri="{FF2B5EF4-FFF2-40B4-BE49-F238E27FC236}">
                <a16:creationId xmlns:a16="http://schemas.microsoft.com/office/drawing/2014/main" id="{47AC1758-1878-6D4E-8A92-BDE29318BCAF}"/>
              </a:ext>
            </a:extLst>
          </p:cNvPr>
          <p:cNvSpPr txBox="1"/>
          <p:nvPr/>
        </p:nvSpPr>
        <p:spPr>
          <a:xfrm>
            <a:off x="3483428" y="342606"/>
            <a:ext cx="2641104"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solidFill>
                  <a:srgbClr val="FFFFFF"/>
                </a:solidFill>
              </a:defRPr>
            </a:lvl1pPr>
          </a:lstStyle>
          <a:p>
            <a:r>
              <a:rPr lang="en-US" b="1" dirty="0"/>
              <a:t>Mental Health</a:t>
            </a:r>
            <a:endParaRPr b="1" dirty="0"/>
          </a:p>
        </p:txBody>
      </p:sp>
      <p:pic>
        <p:nvPicPr>
          <p:cNvPr id="2" name="Picture 1">
            <a:extLst>
              <a:ext uri="{FF2B5EF4-FFF2-40B4-BE49-F238E27FC236}">
                <a16:creationId xmlns:a16="http://schemas.microsoft.com/office/drawing/2014/main" id="{21D3929B-3CD8-6E45-9230-8B7912DEA595}"/>
              </a:ext>
            </a:extLst>
          </p:cNvPr>
          <p:cNvPicPr>
            <a:picLocks noChangeAspect="1"/>
          </p:cNvPicPr>
          <p:nvPr/>
        </p:nvPicPr>
        <p:blipFill>
          <a:blip r:embed="rId2"/>
          <a:stretch>
            <a:fillRect/>
          </a:stretch>
        </p:blipFill>
        <p:spPr>
          <a:xfrm>
            <a:off x="1532042" y="1413163"/>
            <a:ext cx="6089694" cy="4281055"/>
          </a:xfrm>
          <a:prstGeom prst="rect">
            <a:avLst/>
          </a:prstGeom>
        </p:spPr>
      </p:pic>
    </p:spTree>
    <p:extLst>
      <p:ext uri="{BB962C8B-B14F-4D97-AF65-F5344CB8AC3E}">
        <p14:creationId xmlns:p14="http://schemas.microsoft.com/office/powerpoint/2010/main" val="256788876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itle 1"/>
          <p:cNvSpPr txBox="1">
            <a:spLocks noGrp="1"/>
          </p:cNvSpPr>
          <p:nvPr>
            <p:ph type="title"/>
          </p:nvPr>
        </p:nvSpPr>
        <p:spPr>
          <a:xfrm>
            <a:off x="2910720" y="367134"/>
            <a:ext cx="2608932" cy="606642"/>
          </a:xfrm>
          <a:prstGeom prst="rect">
            <a:avLst/>
          </a:prstGeom>
        </p:spPr>
        <p:txBody>
          <a:bodyPr/>
          <a:lstStyle>
            <a:lvl1pPr>
              <a:defRPr sz="3200" b="1">
                <a:solidFill>
                  <a:srgbClr val="FFFFFF"/>
                </a:solidFill>
                <a:latin typeface="+mj-lt"/>
                <a:ea typeface="+mj-ea"/>
                <a:cs typeface="+mj-cs"/>
                <a:sym typeface="Helvetica"/>
              </a:defRPr>
            </a:lvl1pPr>
          </a:lstStyle>
          <a:p>
            <a:r>
              <a:rPr dirty="0"/>
              <a:t>Agenda</a:t>
            </a:r>
          </a:p>
        </p:txBody>
      </p:sp>
      <p:sp>
        <p:nvSpPr>
          <p:cNvPr id="99" name="Content Placeholder 2"/>
          <p:cNvSpPr txBox="1"/>
          <p:nvPr/>
        </p:nvSpPr>
        <p:spPr>
          <a:xfrm>
            <a:off x="490636" y="1714880"/>
            <a:ext cx="8306923" cy="45008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fontScale="85000" lnSpcReduction="20000"/>
          </a:bodyPr>
          <a:lstStyle/>
          <a:p>
            <a:pPr marL="332613" indent="-332613" defTabSz="443483">
              <a:lnSpc>
                <a:spcPct val="80000"/>
              </a:lnSpc>
              <a:spcBef>
                <a:spcPts val="400"/>
              </a:spcBef>
              <a:spcAft>
                <a:spcPts val="600"/>
              </a:spcAft>
              <a:buSzPct val="100000"/>
              <a:buFont typeface="Arial"/>
              <a:buChar char="•"/>
              <a:defRPr sz="1900"/>
            </a:pPr>
            <a:r>
              <a:rPr sz="2400" dirty="0"/>
              <a:t>Recitation of the Holy Quran 		</a:t>
            </a:r>
          </a:p>
          <a:p>
            <a:pPr marL="332613" indent="-332613" defTabSz="443483">
              <a:lnSpc>
                <a:spcPct val="80000"/>
              </a:lnSpc>
              <a:spcBef>
                <a:spcPts val="400"/>
              </a:spcBef>
              <a:spcAft>
                <a:spcPts val="600"/>
              </a:spcAft>
              <a:buSzPct val="100000"/>
              <a:buFont typeface="Arial"/>
              <a:buChar char="•"/>
              <a:defRPr sz="1900"/>
            </a:pPr>
            <a:r>
              <a:rPr sz="2400" dirty="0"/>
              <a:t>Pledge</a:t>
            </a:r>
          </a:p>
          <a:p>
            <a:pPr marL="332613" indent="-332613" defTabSz="443483">
              <a:lnSpc>
                <a:spcPct val="80000"/>
              </a:lnSpc>
              <a:spcBef>
                <a:spcPts val="400"/>
              </a:spcBef>
              <a:spcAft>
                <a:spcPts val="600"/>
              </a:spcAft>
              <a:buSzPct val="100000"/>
              <a:buFont typeface="Arial"/>
              <a:buChar char="•"/>
              <a:defRPr sz="1900"/>
            </a:pPr>
            <a:r>
              <a:rPr sz="2400" dirty="0"/>
              <a:t>Salat page</a:t>
            </a:r>
            <a:endParaRPr lang="en-US" sz="2400" dirty="0"/>
          </a:p>
          <a:p>
            <a:pPr marL="332613" indent="-332613" defTabSz="443483">
              <a:lnSpc>
                <a:spcPct val="80000"/>
              </a:lnSpc>
              <a:spcBef>
                <a:spcPts val="400"/>
              </a:spcBef>
              <a:spcAft>
                <a:spcPts val="600"/>
              </a:spcAft>
              <a:buSzPct val="100000"/>
              <a:buFont typeface="Arial"/>
              <a:buChar char="•"/>
              <a:defRPr sz="1900"/>
            </a:pPr>
            <a:r>
              <a:rPr lang="en-US" sz="2400" dirty="0"/>
              <a:t>The Holy Quran segment (10 min)</a:t>
            </a:r>
          </a:p>
          <a:p>
            <a:pPr lvl="3" defTabSz="443483">
              <a:lnSpc>
                <a:spcPct val="80000"/>
              </a:lnSpc>
              <a:spcBef>
                <a:spcPts val="400"/>
              </a:spcBef>
              <a:spcAft>
                <a:spcPts val="600"/>
              </a:spcAft>
              <a:buSzPct val="100000"/>
              <a:defRPr sz="1900"/>
            </a:pPr>
            <a:r>
              <a:rPr lang="en-US" sz="1900" dirty="0"/>
              <a:t>        - Selected verses</a:t>
            </a:r>
          </a:p>
          <a:p>
            <a:pPr lvl="3" defTabSz="443483">
              <a:lnSpc>
                <a:spcPct val="80000"/>
              </a:lnSpc>
              <a:spcBef>
                <a:spcPts val="400"/>
              </a:spcBef>
              <a:spcAft>
                <a:spcPts val="600"/>
              </a:spcAft>
              <a:buSzPct val="100000"/>
              <a:defRPr sz="1900"/>
            </a:pPr>
            <a:r>
              <a:rPr lang="en-US" sz="1900" dirty="0"/>
              <a:t>        - Questions and comments</a:t>
            </a:r>
          </a:p>
          <a:p>
            <a:pPr marL="332613" indent="-332613" defTabSz="443483">
              <a:lnSpc>
                <a:spcPct val="80000"/>
              </a:lnSpc>
              <a:spcBef>
                <a:spcPts val="400"/>
              </a:spcBef>
              <a:spcAft>
                <a:spcPts val="600"/>
              </a:spcAft>
              <a:buSzPct val="100000"/>
              <a:buFont typeface="Arial"/>
              <a:buChar char="•"/>
              <a:defRPr sz="1900"/>
            </a:pPr>
            <a:r>
              <a:rPr lang="en-US" sz="2400" dirty="0"/>
              <a:t>Friday Sermon segment (20 min)</a:t>
            </a:r>
          </a:p>
          <a:p>
            <a:pPr defTabSz="443483">
              <a:lnSpc>
                <a:spcPct val="80000"/>
              </a:lnSpc>
              <a:spcBef>
                <a:spcPts val="400"/>
              </a:spcBef>
              <a:spcAft>
                <a:spcPts val="600"/>
              </a:spcAft>
              <a:buSzPct val="100000"/>
              <a:defRPr sz="1900"/>
            </a:pPr>
            <a:r>
              <a:rPr lang="en-US" sz="1900" dirty="0"/>
              <a:t>        -Sermon synopsis</a:t>
            </a:r>
          </a:p>
          <a:p>
            <a:pPr defTabSz="443483">
              <a:lnSpc>
                <a:spcPct val="80000"/>
              </a:lnSpc>
              <a:spcBef>
                <a:spcPts val="400"/>
              </a:spcBef>
              <a:spcAft>
                <a:spcPts val="600"/>
              </a:spcAft>
              <a:buSzPct val="100000"/>
              <a:defRPr sz="1900"/>
            </a:pPr>
            <a:r>
              <a:rPr lang="en-US" sz="1900" dirty="0"/>
              <a:t>        -Discussion scenario and guidance from sermon</a:t>
            </a:r>
          </a:p>
          <a:p>
            <a:pPr defTabSz="443483">
              <a:lnSpc>
                <a:spcPct val="80000"/>
              </a:lnSpc>
              <a:spcBef>
                <a:spcPts val="400"/>
              </a:spcBef>
              <a:spcAft>
                <a:spcPts val="600"/>
              </a:spcAft>
              <a:buSzPct val="100000"/>
              <a:defRPr sz="1900"/>
            </a:pPr>
            <a:r>
              <a:rPr lang="en-US" sz="1900" dirty="0"/>
              <a:t>        -Take home message</a:t>
            </a:r>
            <a:endParaRPr sz="1900" dirty="0"/>
          </a:p>
          <a:p>
            <a:pPr marL="332613" indent="-332613" defTabSz="443483">
              <a:lnSpc>
                <a:spcPct val="80000"/>
              </a:lnSpc>
              <a:spcBef>
                <a:spcPts val="400"/>
              </a:spcBef>
              <a:spcAft>
                <a:spcPts val="600"/>
              </a:spcAft>
              <a:buSzPct val="100000"/>
              <a:buFont typeface="Arial"/>
              <a:buChar char="•"/>
              <a:defRPr sz="1900"/>
            </a:pPr>
            <a:r>
              <a:rPr lang="en-US" sz="2400" dirty="0"/>
              <a:t>Mental and physical health segment (15 min)</a:t>
            </a:r>
            <a:endParaRPr sz="2400" dirty="0"/>
          </a:p>
          <a:p>
            <a:pPr marL="332613" indent="-332613" defTabSz="443483">
              <a:lnSpc>
                <a:spcPct val="80000"/>
              </a:lnSpc>
              <a:spcBef>
                <a:spcPts val="400"/>
              </a:spcBef>
              <a:spcAft>
                <a:spcPts val="600"/>
              </a:spcAft>
              <a:buSzPct val="100000"/>
              <a:buFont typeface="Arial"/>
              <a:buChar char="•"/>
              <a:defRPr sz="1900"/>
            </a:pPr>
            <a:r>
              <a:rPr sz="2400" dirty="0"/>
              <a:t>Open slot for local topics</a:t>
            </a:r>
          </a:p>
          <a:p>
            <a:pPr marL="332613" indent="-332613" defTabSz="443483">
              <a:lnSpc>
                <a:spcPct val="80000"/>
              </a:lnSpc>
              <a:spcBef>
                <a:spcPts val="400"/>
              </a:spcBef>
              <a:spcAft>
                <a:spcPts val="600"/>
              </a:spcAft>
              <a:buSzPct val="100000"/>
              <a:buFont typeface="Arial"/>
              <a:buChar char="•"/>
              <a:defRPr sz="1900"/>
            </a:pPr>
            <a:r>
              <a:rPr sz="2400" dirty="0"/>
              <a:t>Reminders/announcements			</a:t>
            </a:r>
          </a:p>
          <a:p>
            <a:pPr marL="332613" indent="-332613" defTabSz="443483">
              <a:lnSpc>
                <a:spcPct val="80000"/>
              </a:lnSpc>
              <a:spcBef>
                <a:spcPts val="400"/>
              </a:spcBef>
              <a:spcAft>
                <a:spcPts val="600"/>
              </a:spcAft>
              <a:buSzPct val="100000"/>
              <a:buFont typeface="Arial"/>
              <a:buChar char="•"/>
              <a:defRPr sz="1900"/>
            </a:pPr>
            <a:r>
              <a:rPr sz="2400" dirty="0" err="1"/>
              <a:t>Dua</a:t>
            </a:r>
            <a:endParaRPr sz="2400" dirty="0"/>
          </a:p>
          <a:p>
            <a:pPr defTabSz="443483">
              <a:lnSpc>
                <a:spcPct val="80000"/>
              </a:lnSpc>
              <a:spcBef>
                <a:spcPts val="400"/>
              </a:spcBef>
              <a:defRPr sz="1900"/>
            </a:pPr>
            <a:r>
              <a:rPr dirty="0"/>
              <a:t>								</a:t>
            </a:r>
          </a:p>
        </p:txBody>
      </p:sp>
      <p:pic>
        <p:nvPicPr>
          <p:cNvPr id="4" name="Picture 3">
            <a:extLst>
              <a:ext uri="{FF2B5EF4-FFF2-40B4-BE49-F238E27FC236}">
                <a16:creationId xmlns:a16="http://schemas.microsoft.com/office/drawing/2014/main" id="{9FC118E0-D469-624C-97F2-FBDF322886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05858" y="973776"/>
            <a:ext cx="3293864" cy="3076483"/>
          </a:xfrm>
          <a:prstGeom prst="rect">
            <a:avLst/>
          </a:prstGeom>
        </p:spPr>
      </p:pic>
    </p:spTree>
    <p:extLst>
      <p:ext uri="{BB962C8B-B14F-4D97-AF65-F5344CB8AC3E}">
        <p14:creationId xmlns:p14="http://schemas.microsoft.com/office/powerpoint/2010/main" val="63152458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Content Placeholder 2"/>
          <p:cNvSpPr txBox="1"/>
          <p:nvPr/>
        </p:nvSpPr>
        <p:spPr>
          <a:xfrm>
            <a:off x="605504" y="3950445"/>
            <a:ext cx="8210082" cy="16774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marL="457200" indent="-457200">
              <a:spcBef>
                <a:spcPts val="500"/>
              </a:spcBef>
              <a:buSzPct val="100000"/>
              <a:buAutoNum type="arabicPeriod"/>
              <a:defRPr sz="2400"/>
            </a:pPr>
            <a:r>
              <a:rPr lang="en-US" dirty="0"/>
              <a:t>Give a few examples how to be environmentally friendly</a:t>
            </a:r>
            <a:r>
              <a:rPr dirty="0"/>
              <a:t>?</a:t>
            </a:r>
          </a:p>
          <a:p>
            <a:pPr marL="457200" indent="-457200">
              <a:spcBef>
                <a:spcPts val="500"/>
              </a:spcBef>
              <a:buSzPct val="100000"/>
              <a:buAutoNum type="arabicPeriod"/>
              <a:defRPr sz="2400"/>
            </a:pPr>
            <a:r>
              <a:rPr lang="en-US" dirty="0"/>
              <a:t>Which are the longest and shortest bones in human body</a:t>
            </a:r>
            <a:r>
              <a:rPr dirty="0"/>
              <a:t>? </a:t>
            </a:r>
          </a:p>
          <a:p>
            <a:pPr marL="457200" indent="-457200">
              <a:spcBef>
                <a:spcPts val="500"/>
              </a:spcBef>
              <a:buSzPct val="100000"/>
              <a:buAutoNum type="arabicPeriod"/>
              <a:defRPr sz="2400"/>
            </a:pPr>
            <a:r>
              <a:rPr lang="en-US" dirty="0"/>
              <a:t>Which Ahmadi Khalifa had an attack on his life and when</a:t>
            </a:r>
            <a:r>
              <a:rPr dirty="0"/>
              <a:t>?</a:t>
            </a:r>
          </a:p>
        </p:txBody>
      </p:sp>
      <p:sp>
        <p:nvSpPr>
          <p:cNvPr id="4" name="TextBox 6">
            <a:extLst>
              <a:ext uri="{FF2B5EF4-FFF2-40B4-BE49-F238E27FC236}">
                <a16:creationId xmlns:a16="http://schemas.microsoft.com/office/drawing/2014/main" id="{69E24F9C-76DC-354B-955F-F21B942A5F75}"/>
              </a:ext>
            </a:extLst>
          </p:cNvPr>
          <p:cNvSpPr txBox="1"/>
          <p:nvPr/>
        </p:nvSpPr>
        <p:spPr>
          <a:xfrm>
            <a:off x="3362741" y="354218"/>
            <a:ext cx="3129199"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defTabSz="914400">
              <a:defRPr sz="3200">
                <a:solidFill>
                  <a:srgbClr val="FFFFFF"/>
                </a:solidFill>
              </a:defRPr>
            </a:lvl1pPr>
          </a:lstStyle>
          <a:p>
            <a:r>
              <a:rPr lang="en-US" b="1" dirty="0"/>
              <a:t>Quiz</a:t>
            </a:r>
            <a:endParaRPr b="1" dirty="0"/>
          </a:p>
        </p:txBody>
      </p:sp>
      <p:pic>
        <p:nvPicPr>
          <p:cNvPr id="5" name="Picture 4">
            <a:extLst>
              <a:ext uri="{FF2B5EF4-FFF2-40B4-BE49-F238E27FC236}">
                <a16:creationId xmlns:a16="http://schemas.microsoft.com/office/drawing/2014/main" id="{D20674E4-107A-5D41-BBE2-797BE64371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47820" y="1136793"/>
            <a:ext cx="3919304" cy="2586741"/>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extBox 6"/>
          <p:cNvSpPr txBox="1"/>
          <p:nvPr/>
        </p:nvSpPr>
        <p:spPr>
          <a:xfrm>
            <a:off x="3470644" y="351789"/>
            <a:ext cx="1959949"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914400">
              <a:defRPr sz="3200">
                <a:solidFill>
                  <a:srgbClr val="FFFFFF"/>
                </a:solidFill>
              </a:defRPr>
            </a:lvl1pPr>
          </a:lstStyle>
          <a:p>
            <a:r>
              <a:rPr b="1" dirty="0"/>
              <a:t>Answers</a:t>
            </a:r>
          </a:p>
        </p:txBody>
      </p:sp>
      <p:sp>
        <p:nvSpPr>
          <p:cNvPr id="159" name="Title 3"/>
          <p:cNvSpPr txBox="1">
            <a:spLocks noGrp="1"/>
          </p:cNvSpPr>
          <p:nvPr>
            <p:ph type="title"/>
          </p:nvPr>
        </p:nvSpPr>
        <p:spPr>
          <a:xfrm>
            <a:off x="252107" y="1608623"/>
            <a:ext cx="8397024" cy="3834234"/>
          </a:xfrm>
          <a:prstGeom prst="rect">
            <a:avLst/>
          </a:prstGeom>
        </p:spPr>
        <p:txBody>
          <a:bodyPr anchor="t">
            <a:noAutofit/>
          </a:bodyPr>
          <a:lstStyle/>
          <a:p>
            <a:pPr algn="l" fontAlgn="base">
              <a:spcBef>
                <a:spcPts val="1200"/>
              </a:spcBef>
              <a:spcAft>
                <a:spcPts val="600"/>
              </a:spcAft>
            </a:pPr>
            <a:r>
              <a:rPr sz="2000" dirty="0">
                <a:latin typeface="Helvetica" pitchFamily="2" charset="0"/>
              </a:rPr>
              <a:t>1.</a:t>
            </a:r>
            <a:r>
              <a:rPr lang="en-US" sz="2000" dirty="0">
                <a:latin typeface="Helvetica" pitchFamily="2" charset="0"/>
              </a:rPr>
              <a:t> Learn about global warming, save power, avoid wasting water, avoid wastage of food, eat more meat free meals, consume less energy and use renewable if possible.</a:t>
            </a:r>
            <a:br>
              <a:rPr lang="en-US" sz="2000" dirty="0">
                <a:latin typeface="Helvetica" pitchFamily="2" charset="0"/>
              </a:rPr>
            </a:br>
            <a:r>
              <a:rPr sz="2000" dirty="0">
                <a:latin typeface="Helvetica" pitchFamily="2" charset="0"/>
              </a:rPr>
              <a:t>2. </a:t>
            </a:r>
            <a:r>
              <a:rPr lang="en-US" sz="2000" dirty="0">
                <a:latin typeface="Helvetica" pitchFamily="2" charset="0"/>
              </a:rPr>
              <a:t>Femur (thigh bone) is the longest bone about 18-19 inches and Stapes (in the inner ear) is the smallest about 3-4 mm. </a:t>
            </a:r>
            <a:endParaRPr sz="2000" dirty="0">
              <a:latin typeface="Helvetica" pitchFamily="2" charset="0"/>
            </a:endParaRPr>
          </a:p>
          <a:p>
            <a:pPr algn="l">
              <a:spcBef>
                <a:spcPts val="600"/>
              </a:spcBef>
              <a:spcAft>
                <a:spcPts val="600"/>
              </a:spcAft>
              <a:defRPr sz="2800"/>
            </a:pPr>
            <a:r>
              <a:rPr sz="2000" dirty="0">
                <a:latin typeface="Helvetica" pitchFamily="2" charset="0"/>
              </a:rPr>
              <a:t>3.</a:t>
            </a:r>
            <a:r>
              <a:rPr lang="en-US" sz="2000" dirty="0">
                <a:latin typeface="Helvetica" pitchFamily="2" charset="0"/>
              </a:rPr>
              <a:t>On March 10, 1954</a:t>
            </a:r>
            <a:r>
              <a:rPr lang="en-US" sz="2000" b="1" dirty="0">
                <a:latin typeface="Helvetica" pitchFamily="2" charset="0"/>
              </a:rPr>
              <a:t> </a:t>
            </a:r>
            <a:r>
              <a:rPr lang="en-US" sz="2000" dirty="0" err="1">
                <a:latin typeface="Helvetica" pitchFamily="2" charset="0"/>
              </a:rPr>
              <a:t>Hadhrat</a:t>
            </a:r>
            <a:r>
              <a:rPr lang="en-US" sz="2000" dirty="0">
                <a:latin typeface="Helvetica" pitchFamily="2" charset="0"/>
              </a:rPr>
              <a:t> </a:t>
            </a:r>
            <a:r>
              <a:rPr lang="en-US" sz="2000" dirty="0" err="1">
                <a:latin typeface="Helvetica" pitchFamily="2" charset="0"/>
              </a:rPr>
              <a:t>Kalifatul</a:t>
            </a:r>
            <a:r>
              <a:rPr lang="en-US" sz="2000" dirty="0">
                <a:latin typeface="Helvetica" pitchFamily="2" charset="0"/>
              </a:rPr>
              <a:t> Masih II (ra) was attacked by a misguided person as he was leading </a:t>
            </a:r>
            <a:r>
              <a:rPr lang="en-US" sz="2000" dirty="0" err="1">
                <a:latin typeface="Helvetica" pitchFamily="2" charset="0"/>
              </a:rPr>
              <a:t>Asr</a:t>
            </a:r>
            <a:r>
              <a:rPr lang="en-US" sz="2000" dirty="0">
                <a:latin typeface="Helvetica" pitchFamily="2" charset="0"/>
              </a:rPr>
              <a:t> prayers. This resulted in a severe injury to his neck which took a long time to heal</a:t>
            </a:r>
            <a:r>
              <a:rPr sz="2000" dirty="0">
                <a:latin typeface="Helvetica" pitchFamily="2" charset="0"/>
              </a:rPr>
              <a:t>. </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175559" y="446316"/>
            <a:ext cx="92394"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endParaRPr b="1" dirty="0"/>
          </a:p>
        </p:txBody>
      </p:sp>
      <p:sp>
        <p:nvSpPr>
          <p:cNvPr id="5" name="TextBox 3">
            <a:extLst>
              <a:ext uri="{FF2B5EF4-FFF2-40B4-BE49-F238E27FC236}">
                <a16:creationId xmlns:a16="http://schemas.microsoft.com/office/drawing/2014/main" id="{47AC1758-1878-6D4E-8A92-BDE29318BCAF}"/>
              </a:ext>
            </a:extLst>
          </p:cNvPr>
          <p:cNvSpPr txBox="1"/>
          <p:nvPr/>
        </p:nvSpPr>
        <p:spPr>
          <a:xfrm>
            <a:off x="3417960" y="398898"/>
            <a:ext cx="5693537"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200">
                <a:solidFill>
                  <a:srgbClr val="FFFFFF"/>
                </a:solidFill>
              </a:defRPr>
            </a:lvl1pPr>
          </a:lstStyle>
          <a:p>
            <a:r>
              <a:rPr lang="en-US" sz="2400" b="1" dirty="0"/>
              <a:t>Wonders of creation of Allah the Almighty</a:t>
            </a:r>
            <a:endParaRPr sz="2400" b="1" dirty="0"/>
          </a:p>
        </p:txBody>
      </p:sp>
      <p:pic>
        <p:nvPicPr>
          <p:cNvPr id="3" name="WhatsApp Video 2020-12-26 at 3.20.08 PM.mp4" descr="WhatsApp Video 2020-12-26 at 3.20.08 PM.mp4">
            <a:hlinkClick r:id="" action="ppaction://media"/>
            <a:extLst>
              <a:ext uri="{FF2B5EF4-FFF2-40B4-BE49-F238E27FC236}">
                <a16:creationId xmlns:a16="http://schemas.microsoft.com/office/drawing/2014/main" id="{72CDC13E-B23A-E247-A2C3-E3B269F52C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5997" y="1134797"/>
            <a:ext cx="4961956" cy="4961956"/>
          </a:xfrm>
          <a:prstGeom prst="rect">
            <a:avLst/>
          </a:prstGeom>
        </p:spPr>
      </p:pic>
      <p:sp>
        <p:nvSpPr>
          <p:cNvPr id="6" name="TextBox 5">
            <a:extLst>
              <a:ext uri="{FF2B5EF4-FFF2-40B4-BE49-F238E27FC236}">
                <a16:creationId xmlns:a16="http://schemas.microsoft.com/office/drawing/2014/main" id="{40C63E88-8939-694A-B843-D6B0A9B0CF97}"/>
              </a:ext>
            </a:extLst>
          </p:cNvPr>
          <p:cNvSpPr txBox="1"/>
          <p:nvPr/>
        </p:nvSpPr>
        <p:spPr>
          <a:xfrm>
            <a:off x="5391807" y="2492392"/>
            <a:ext cx="3569243" cy="22467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Power of 90,000 PSI of Water. Allah</a:t>
            </a:r>
          </a:p>
          <a:p>
            <a:pPr marL="0" marR="0" indent="0" algn="l" defTabSz="457200" rtl="0" fontAlgn="auto" latinLnBrk="0" hangingPunct="0">
              <a:lnSpc>
                <a:spcPct val="100000"/>
              </a:lnSpc>
              <a:spcBef>
                <a:spcPts val="0"/>
              </a:spcBef>
              <a:spcAft>
                <a:spcPts val="0"/>
              </a:spcAft>
              <a:buClrTx/>
              <a:buSzTx/>
              <a:buFontTx/>
              <a:buNone/>
              <a:tabLst/>
            </a:pPr>
            <a:r>
              <a:rPr lang="en-US" dirty="0"/>
              <a:t>the Almighty has stored a lot of </a:t>
            </a:r>
          </a:p>
          <a:p>
            <a:pPr marL="0" marR="0" indent="0" algn="l" defTabSz="457200" rtl="0" fontAlgn="auto" latinLnBrk="0" hangingPunct="0">
              <a:lnSpc>
                <a:spcPct val="100000"/>
              </a:lnSpc>
              <a:spcBef>
                <a:spcPts val="0"/>
              </a:spcBef>
              <a:spcAft>
                <a:spcPts val="0"/>
              </a:spcAft>
              <a:buClrTx/>
              <a:buSzTx/>
              <a:buFontTx/>
              <a:buNone/>
              <a:tabLst/>
            </a:pPr>
            <a:r>
              <a:rPr lang="en-US" dirty="0"/>
              <a:t>e</a:t>
            </a:r>
            <a:r>
              <a:rPr kumimoji="0" lang="en-US" sz="1800" b="0" i="0" u="none" strike="noStrike" cap="none" spc="0" normalizeH="0" baseline="0" dirty="0">
                <a:ln>
                  <a:noFill/>
                </a:ln>
                <a:solidFill>
                  <a:srgbClr val="000000"/>
                </a:solidFill>
                <a:effectLst/>
                <a:uFillTx/>
                <a:latin typeface="+mn-lt"/>
                <a:ea typeface="+mn-ea"/>
                <a:cs typeface="+mn-cs"/>
                <a:sym typeface="Calibri"/>
              </a:rPr>
              <a:t>nergy in water. We can use it </a:t>
            </a:r>
            <a:r>
              <a:rPr kumimoji="0" lang="en-US" sz="1800" b="0" i="0" u="none" strike="noStrike" cap="none" spc="0" normalizeH="0" baseline="0">
                <a:ln>
                  <a:noFill/>
                </a:ln>
                <a:solidFill>
                  <a:srgbClr val="000000"/>
                </a:solidFill>
                <a:effectLst/>
                <a:uFillTx/>
                <a:latin typeface="+mn-lt"/>
                <a:ea typeface="+mn-ea"/>
                <a:cs typeface="+mn-cs"/>
                <a:sym typeface="Calibri"/>
              </a:rPr>
              <a:t>to our</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en-US" dirty="0"/>
              <a:t>benefit. </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a:p>
            <a:pPr marL="0" marR="0" indent="0" algn="l" defTabSz="457200" rtl="0" fontAlgn="auto" latinLnBrk="0" hangingPunct="0">
              <a:lnSpc>
                <a:spcPct val="100000"/>
              </a:lnSpc>
              <a:spcBef>
                <a:spcPts val="0"/>
              </a:spcBef>
              <a:spcAft>
                <a:spcPts val="0"/>
              </a:spcAft>
              <a:buClrTx/>
              <a:buSzTx/>
              <a:buFontTx/>
              <a:buNone/>
              <a:tabLst/>
            </a:pPr>
            <a:endParaRPr lang="en-US" dirty="0"/>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en-US" sz="1400" dirty="0"/>
              <a:t>From “Learn something”</a:t>
            </a:r>
            <a:endParaRPr kumimoji="0" lang="en-US" sz="14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0666838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483428" y="342606"/>
            <a:ext cx="2780565"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solidFill>
                  <a:srgbClr val="FFFFFF"/>
                </a:solidFill>
              </a:defRPr>
            </a:lvl1pPr>
          </a:lstStyle>
          <a:p>
            <a:r>
              <a:rPr lang="en-US" b="1" dirty="0"/>
              <a:t>Physical Health</a:t>
            </a:r>
            <a:endParaRPr b="1" dirty="0"/>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000" i="1">
                <a:solidFill>
                  <a:srgbClr val="FF0000"/>
                </a:solidFill>
                <a:latin typeface="+mj-lt"/>
                <a:ea typeface="+mj-ea"/>
                <a:cs typeface="+mj-cs"/>
                <a:sym typeface="Helvetica"/>
              </a:defRPr>
            </a:pPr>
            <a:endParaRPr lang="en-US" dirty="0"/>
          </a:p>
          <a:p>
            <a:pPr>
              <a:defRPr sz="2000"/>
            </a:pPr>
            <a:endParaRPr dirty="0"/>
          </a:p>
        </p:txBody>
      </p:sp>
      <p:pic>
        <p:nvPicPr>
          <p:cNvPr id="6" name="Picture 5">
            <a:extLst>
              <a:ext uri="{FF2B5EF4-FFF2-40B4-BE49-F238E27FC236}">
                <a16:creationId xmlns:a16="http://schemas.microsoft.com/office/drawing/2014/main" id="{E289C505-7631-3C43-9FA6-1EFC3D07F2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9349" y="2558195"/>
            <a:ext cx="6578600" cy="1356514"/>
          </a:xfrm>
          <a:prstGeom prst="rect">
            <a:avLst/>
          </a:prstGeom>
        </p:spPr>
      </p:pic>
    </p:spTree>
    <p:extLst>
      <p:ext uri="{BB962C8B-B14F-4D97-AF65-F5344CB8AC3E}">
        <p14:creationId xmlns:p14="http://schemas.microsoft.com/office/powerpoint/2010/main" val="77272742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483428" y="342606"/>
            <a:ext cx="3319174"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solidFill>
                  <a:srgbClr val="FFFFFF"/>
                </a:solidFill>
              </a:defRPr>
            </a:lvl1pPr>
          </a:lstStyle>
          <a:p>
            <a:r>
              <a:rPr lang="en-US" b="1" dirty="0"/>
              <a:t>Care of your elders</a:t>
            </a:r>
            <a:endParaRPr b="1" dirty="0"/>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000" i="1">
                <a:solidFill>
                  <a:srgbClr val="FF0000"/>
                </a:solidFill>
                <a:latin typeface="+mj-lt"/>
                <a:ea typeface="+mj-ea"/>
                <a:cs typeface="+mj-cs"/>
                <a:sym typeface="Helvetica"/>
              </a:defRPr>
            </a:pPr>
            <a:endParaRPr lang="en-US" dirty="0"/>
          </a:p>
          <a:p>
            <a:pPr>
              <a:defRPr sz="2000"/>
            </a:pPr>
            <a:endParaRPr dirty="0"/>
          </a:p>
        </p:txBody>
      </p:sp>
      <p:sp>
        <p:nvSpPr>
          <p:cNvPr id="2" name="TextBox 1">
            <a:extLst>
              <a:ext uri="{FF2B5EF4-FFF2-40B4-BE49-F238E27FC236}">
                <a16:creationId xmlns:a16="http://schemas.microsoft.com/office/drawing/2014/main" id="{F4FA2DA2-8CA1-E342-98B9-3D5849FC75B1}"/>
              </a:ext>
            </a:extLst>
          </p:cNvPr>
          <p:cNvSpPr txBox="1"/>
          <p:nvPr/>
        </p:nvSpPr>
        <p:spPr>
          <a:xfrm>
            <a:off x="477982" y="1856016"/>
            <a:ext cx="8188036" cy="31700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indent="-342900" defTabSz="792479">
              <a:spcAft>
                <a:spcPts val="600"/>
              </a:spcAft>
              <a:buFont typeface="Arial" panose="020B0604020202020204" pitchFamily="34" charset="0"/>
              <a:buChar char="•"/>
              <a:defRPr sz="4800">
                <a:solidFill>
                  <a:srgbClr val="000000"/>
                </a:solidFill>
              </a:defRPr>
            </a:pPr>
            <a:r>
              <a:rPr lang="en-US" sz="2000" dirty="0"/>
              <a:t>Ou</a:t>
            </a:r>
            <a:r>
              <a:rPr lang="en-US" sz="2000" dirty="0">
                <a:latin typeface="Helvetica" pitchFamily="2" charset="0"/>
              </a:rPr>
              <a:t>r elders face health, physical and social stressors that are unique to immigrant cultures</a:t>
            </a:r>
          </a:p>
          <a:p>
            <a:pPr marL="342900" indent="-342900" defTabSz="792479">
              <a:spcAft>
                <a:spcPts val="600"/>
              </a:spcAft>
              <a:buFont typeface="Arial" panose="020B0604020202020204" pitchFamily="34" charset="0"/>
              <a:buChar char="•"/>
              <a:defRPr sz="4800">
                <a:solidFill>
                  <a:srgbClr val="000000"/>
                </a:solidFill>
              </a:defRPr>
            </a:pPr>
            <a:r>
              <a:rPr lang="en-US" sz="2000" dirty="0">
                <a:latin typeface="Helvetica" pitchFamily="2" charset="0"/>
              </a:rPr>
              <a:t>Social Isolation, language barrier, inability to move with freedom, financial stressors, access to culturally congruent health care, lack of integration are to name a few challenges</a:t>
            </a:r>
          </a:p>
          <a:p>
            <a:pPr marL="342900" indent="-342900" defTabSz="792479">
              <a:spcAft>
                <a:spcPts val="600"/>
              </a:spcAft>
              <a:buFont typeface="Arial" panose="020B0604020202020204" pitchFamily="34" charset="0"/>
              <a:buChar char="•"/>
              <a:defRPr sz="4800">
                <a:solidFill>
                  <a:srgbClr val="000000"/>
                </a:solidFill>
              </a:defRPr>
            </a:pPr>
            <a:r>
              <a:rPr lang="en-US" sz="2000" dirty="0">
                <a:latin typeface="Helvetica" pitchFamily="2" charset="0"/>
              </a:rPr>
              <a:t>Elderly are at high risk of depression and other mental illness</a:t>
            </a:r>
          </a:p>
          <a:p>
            <a:pPr marL="342900" indent="-342900" defTabSz="792479">
              <a:spcAft>
                <a:spcPts val="600"/>
              </a:spcAft>
              <a:buFont typeface="Arial" panose="020B0604020202020204" pitchFamily="34" charset="0"/>
              <a:buChar char="•"/>
              <a:defRPr sz="4800">
                <a:solidFill>
                  <a:srgbClr val="000000"/>
                </a:solidFill>
              </a:defRPr>
            </a:pPr>
            <a:r>
              <a:rPr lang="en-US" sz="2000" dirty="0">
                <a:latin typeface="Helvetica" pitchFamily="2" charset="0"/>
              </a:rPr>
              <a:t>Physical illness, disability, falls and cognitive impairment can be devastating to this vulnerable group</a:t>
            </a:r>
          </a:p>
          <a:p>
            <a:pPr marL="0" marR="0" indent="0" algn="l" defTabSz="4572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03308297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483428" y="342606"/>
            <a:ext cx="3319174"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solidFill>
                  <a:srgbClr val="FFFFFF"/>
                </a:solidFill>
              </a:defRPr>
            </a:lvl1pPr>
          </a:lstStyle>
          <a:p>
            <a:r>
              <a:rPr lang="en-US" b="1" dirty="0"/>
              <a:t>Care of your elders</a:t>
            </a:r>
            <a:endParaRPr b="1" dirty="0"/>
          </a:p>
        </p:txBody>
      </p:sp>
      <p:pic>
        <p:nvPicPr>
          <p:cNvPr id="7" name="Image" descr="Image">
            <a:extLst>
              <a:ext uri="{FF2B5EF4-FFF2-40B4-BE49-F238E27FC236}">
                <a16:creationId xmlns:a16="http://schemas.microsoft.com/office/drawing/2014/main" id="{345ED126-D828-7C40-B61F-DD161FB6C09F}"/>
              </a:ext>
            </a:extLst>
          </p:cNvPr>
          <p:cNvPicPr>
            <a:picLocks/>
          </p:cNvPicPr>
          <p:nvPr/>
        </p:nvPicPr>
        <p:blipFill>
          <a:blip r:embed="rId2"/>
          <a:stretch>
            <a:fillRect/>
          </a:stretch>
        </p:blipFill>
        <p:spPr>
          <a:xfrm>
            <a:off x="13041760" y="4491027"/>
            <a:ext cx="9298679" cy="6942259"/>
          </a:xfrm>
          <a:prstGeom prst="rect">
            <a:avLst/>
          </a:prstGeom>
        </p:spPr>
      </p:pic>
      <p:pic>
        <p:nvPicPr>
          <p:cNvPr id="8" name="Image" descr="Image">
            <a:extLst>
              <a:ext uri="{FF2B5EF4-FFF2-40B4-BE49-F238E27FC236}">
                <a16:creationId xmlns:a16="http://schemas.microsoft.com/office/drawing/2014/main" id="{BD16FA08-A53E-0C45-80FC-574B999A6390}"/>
              </a:ext>
            </a:extLst>
          </p:cNvPr>
          <p:cNvPicPr>
            <a:picLocks/>
          </p:cNvPicPr>
          <p:nvPr/>
        </p:nvPicPr>
        <p:blipFill>
          <a:blip r:embed="rId2"/>
          <a:stretch>
            <a:fillRect/>
          </a:stretch>
        </p:blipFill>
        <p:spPr>
          <a:xfrm>
            <a:off x="13651360" y="3541372"/>
            <a:ext cx="9298679" cy="6942259"/>
          </a:xfrm>
          <a:prstGeom prst="rect">
            <a:avLst/>
          </a:prstGeom>
        </p:spPr>
      </p:pic>
      <p:pic>
        <p:nvPicPr>
          <p:cNvPr id="3" name="Picture 2">
            <a:extLst>
              <a:ext uri="{FF2B5EF4-FFF2-40B4-BE49-F238E27FC236}">
                <a16:creationId xmlns:a16="http://schemas.microsoft.com/office/drawing/2014/main" id="{6F75625F-3634-6A44-A5AD-85F7556C6F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34284" y="1408438"/>
            <a:ext cx="4422135" cy="2628312"/>
          </a:xfrm>
          <a:prstGeom prst="rect">
            <a:avLst/>
          </a:prstGeom>
        </p:spPr>
      </p:pic>
      <p:sp>
        <p:nvSpPr>
          <p:cNvPr id="4" name="TextBox 3">
            <a:extLst>
              <a:ext uri="{FF2B5EF4-FFF2-40B4-BE49-F238E27FC236}">
                <a16:creationId xmlns:a16="http://schemas.microsoft.com/office/drawing/2014/main" id="{53150B6E-4AF1-4946-9739-1986CFC91424}"/>
              </a:ext>
            </a:extLst>
          </p:cNvPr>
          <p:cNvSpPr txBox="1"/>
          <p:nvPr/>
        </p:nvSpPr>
        <p:spPr>
          <a:xfrm>
            <a:off x="346364" y="1715085"/>
            <a:ext cx="4107653" cy="27853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indent="-342900" defTabSz="792479">
              <a:spcAft>
                <a:spcPts val="600"/>
              </a:spcAft>
              <a:buFont typeface="Arial" panose="020B0604020202020204" pitchFamily="34" charset="0"/>
              <a:buChar char="•"/>
              <a:defRPr sz="4800">
                <a:solidFill>
                  <a:srgbClr val="000000"/>
                </a:solidFill>
              </a:defRPr>
            </a:pPr>
            <a:r>
              <a:rPr lang="en-US" sz="2000" dirty="0">
                <a:latin typeface="Helvetica" pitchFamily="2" charset="0"/>
              </a:rPr>
              <a:t>The greatest care is respect, love, kindness and compassion</a:t>
            </a:r>
          </a:p>
          <a:p>
            <a:pPr marL="342900" indent="-342900" defTabSz="792479">
              <a:spcAft>
                <a:spcPts val="600"/>
              </a:spcAft>
              <a:buFont typeface="Arial" panose="020B0604020202020204" pitchFamily="34" charset="0"/>
              <a:buChar char="•"/>
              <a:defRPr sz="4800">
                <a:solidFill>
                  <a:srgbClr val="000000"/>
                </a:solidFill>
              </a:defRPr>
            </a:pPr>
            <a:r>
              <a:rPr lang="en-US" sz="2000" dirty="0">
                <a:latin typeface="Helvetica" pitchFamily="2" charset="0"/>
              </a:rPr>
              <a:t>Treatment of  BOTH physical and mental ailments</a:t>
            </a:r>
          </a:p>
          <a:p>
            <a:pPr marL="342900" indent="-342900" defTabSz="792479">
              <a:spcAft>
                <a:spcPts val="600"/>
              </a:spcAft>
              <a:buFont typeface="Arial" panose="020B0604020202020204" pitchFamily="34" charset="0"/>
              <a:buChar char="•"/>
              <a:defRPr sz="4800">
                <a:solidFill>
                  <a:srgbClr val="000000"/>
                </a:solidFill>
              </a:defRPr>
            </a:pPr>
            <a:r>
              <a:rPr lang="en-US" sz="2000" dirty="0">
                <a:latin typeface="Helvetica" pitchFamily="2" charset="0"/>
              </a:rPr>
              <a:t>Use of all available resources, medical, psychological and social </a:t>
            </a:r>
          </a:p>
          <a:p>
            <a:pPr marR="0" algn="l" defTabSz="457200" rtl="0" fontAlgn="auto" latinLnBrk="0" hangingPunct="0">
              <a:lnSpc>
                <a:spcPct val="100000"/>
              </a:lnSpc>
              <a:spcBef>
                <a:spcPts val="0"/>
              </a:spcBef>
              <a:spcAft>
                <a:spcPts val="0"/>
              </a:spcAft>
              <a:buClrTx/>
              <a:buSzTx/>
              <a:tabLst/>
            </a:pPr>
            <a:endParaRPr kumimoji="0" lang="en-US" sz="2000" b="0" i="0" u="none" strike="noStrike" cap="none" spc="0" normalizeH="0" baseline="0" dirty="0">
              <a:ln>
                <a:noFill/>
              </a:ln>
              <a:solidFill>
                <a:srgbClr val="000000"/>
              </a:solidFill>
              <a:effectLst/>
              <a:uFillTx/>
              <a:latin typeface="+mn-lt"/>
              <a:ea typeface="+mn-ea"/>
              <a:cs typeface="+mn-cs"/>
              <a:sym typeface="Calibri"/>
            </a:endParaRPr>
          </a:p>
        </p:txBody>
      </p:sp>
      <p:sp>
        <p:nvSpPr>
          <p:cNvPr id="5" name="TextBox 4">
            <a:extLst>
              <a:ext uri="{FF2B5EF4-FFF2-40B4-BE49-F238E27FC236}">
                <a16:creationId xmlns:a16="http://schemas.microsoft.com/office/drawing/2014/main" id="{E155C797-8233-1342-891F-4F432B141D67}"/>
              </a:ext>
            </a:extLst>
          </p:cNvPr>
          <p:cNvSpPr txBox="1"/>
          <p:nvPr/>
        </p:nvSpPr>
        <p:spPr>
          <a:xfrm>
            <a:off x="346364" y="4135941"/>
            <a:ext cx="8312727" cy="1554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indent="-342900" defTabSz="792479">
              <a:spcAft>
                <a:spcPts val="600"/>
              </a:spcAft>
              <a:buFont typeface="Arial" panose="020B0604020202020204" pitchFamily="34" charset="0"/>
              <a:buChar char="•"/>
              <a:defRPr sz="4800">
                <a:solidFill>
                  <a:srgbClr val="000000"/>
                </a:solidFill>
              </a:defRPr>
            </a:pPr>
            <a:r>
              <a:rPr lang="en-US" sz="2000" dirty="0">
                <a:latin typeface="Helvetica" pitchFamily="2" charset="0"/>
              </a:rPr>
              <a:t>Preventive Care - Fall, Cancers etc.</a:t>
            </a:r>
          </a:p>
          <a:p>
            <a:pPr marL="342900" indent="-342900" defTabSz="792479">
              <a:spcAft>
                <a:spcPts val="600"/>
              </a:spcAft>
              <a:buFont typeface="Arial" panose="020B0604020202020204" pitchFamily="34" charset="0"/>
              <a:buChar char="•"/>
              <a:defRPr sz="4800">
                <a:solidFill>
                  <a:srgbClr val="000000"/>
                </a:solidFill>
              </a:defRPr>
            </a:pPr>
            <a:r>
              <a:rPr lang="en-US" sz="2000" dirty="0">
                <a:latin typeface="Helvetica" pitchFamily="2" charset="0"/>
              </a:rPr>
              <a:t>Estate and Will planning</a:t>
            </a:r>
          </a:p>
          <a:p>
            <a:pPr marL="342900" indent="-342900" defTabSz="792479">
              <a:spcAft>
                <a:spcPts val="600"/>
              </a:spcAft>
              <a:buFont typeface="Arial" panose="020B0604020202020204" pitchFamily="34" charset="0"/>
              <a:buChar char="•"/>
              <a:defRPr sz="4800">
                <a:solidFill>
                  <a:srgbClr val="000000"/>
                </a:solidFill>
              </a:defRPr>
            </a:pPr>
            <a:r>
              <a:rPr lang="en-US" sz="2000" dirty="0">
                <a:latin typeface="Helvetica" pitchFamily="2" charset="0"/>
              </a:rPr>
              <a:t>Advance Directives, Living Will for health care and finances </a:t>
            </a: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20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93939254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374468" y="373173"/>
            <a:ext cx="2605838"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Calibri"/>
                <a:cs typeface="Calibri"/>
                <a:sym typeface="Calibri"/>
              </a:rPr>
              <a:t>Open Segment</a:t>
            </a:r>
            <a:endParaRPr kumimoji="0" sz="3200" b="1" i="0" u="none" strike="noStrike" kern="0" cap="none" spc="0" normalizeH="0" baseline="0" noProof="0" dirty="0">
              <a:ln>
                <a:noFill/>
              </a:ln>
              <a:solidFill>
                <a:srgbClr val="FFFFFF"/>
              </a:solidFill>
              <a:effectLst/>
              <a:uLnTx/>
              <a:uFillTx/>
              <a:latin typeface="Calibri"/>
              <a:cs typeface="Calibri"/>
              <a:sym typeface="Calibri"/>
            </a:endParaRPr>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l" defTabSz="457200" rtl="0" eaLnBrk="1" fontAlgn="auto" latinLnBrk="0" hangingPunct="0">
              <a:lnSpc>
                <a:spcPct val="100000"/>
              </a:lnSpc>
              <a:spcBef>
                <a:spcPts val="0"/>
              </a:spcBef>
              <a:spcAft>
                <a:spcPts val="0"/>
              </a:spcAft>
              <a:buClrTx/>
              <a:buSzTx/>
              <a:buFontTx/>
              <a:buNone/>
              <a:tabLst/>
              <a:defRPr sz="2000" i="1">
                <a:solidFill>
                  <a:srgbClr val="FF0000"/>
                </a:solidFill>
                <a:latin typeface="+mj-lt"/>
                <a:ea typeface="+mj-ea"/>
                <a:cs typeface="+mj-cs"/>
                <a:sym typeface="Helvetica"/>
              </a:defRPr>
            </a:pPr>
            <a:endParaRPr kumimoji="0" lang="en-US" sz="2000" b="0" i="1" u="none" strike="noStrike" kern="0" cap="none" spc="0" normalizeH="0" baseline="0" noProof="0" dirty="0">
              <a:ln>
                <a:noFill/>
              </a:ln>
              <a:solidFill>
                <a:srgbClr val="FF0000"/>
              </a:solidFill>
              <a:effectLst/>
              <a:uLnTx/>
              <a:uFillTx/>
              <a:latin typeface="Helvetica"/>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2" name="Rectangle 1">
            <a:extLst>
              <a:ext uri="{FF2B5EF4-FFF2-40B4-BE49-F238E27FC236}">
                <a16:creationId xmlns:a16="http://schemas.microsoft.com/office/drawing/2014/main" id="{92BF0955-2314-1E48-9C12-6FEDF10B010B}"/>
              </a:ext>
            </a:extLst>
          </p:cNvPr>
          <p:cNvSpPr/>
          <p:nvPr/>
        </p:nvSpPr>
        <p:spPr>
          <a:xfrm>
            <a:off x="785536" y="2056069"/>
            <a:ext cx="7583914" cy="2246769"/>
          </a:xfrm>
          <a:prstGeom prst="rect">
            <a:avLst/>
          </a:prstGeom>
        </p:spPr>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cs typeface="Calibri"/>
                <a:sym typeface="Calibri"/>
              </a:rPr>
              <a:t>Suggested Time = Zaim’s discretion</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cs typeface="Calibri"/>
                <a:sym typeface="Calibri"/>
              </a:rPr>
              <a:t>Zaim can include any other segment of local interest in this segment</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60881539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extBox 6"/>
          <p:cNvSpPr txBox="1"/>
          <p:nvPr/>
        </p:nvSpPr>
        <p:spPr>
          <a:xfrm>
            <a:off x="3463833" y="370056"/>
            <a:ext cx="5475117" cy="637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914400">
              <a:defRPr sz="3600" b="1">
                <a:solidFill>
                  <a:srgbClr val="FFFFFF"/>
                </a:solidFill>
                <a:latin typeface="+mj-lt"/>
                <a:ea typeface="+mj-ea"/>
                <a:cs typeface="+mj-cs"/>
                <a:sym typeface="Helvetica"/>
              </a:defRPr>
            </a:lvl1pPr>
          </a:lstStyle>
          <a:p>
            <a:r>
              <a:t>  </a:t>
            </a:r>
          </a:p>
        </p:txBody>
      </p:sp>
      <p:sp>
        <p:nvSpPr>
          <p:cNvPr id="172" name="Content Placeholder 2"/>
          <p:cNvSpPr txBox="1"/>
          <p:nvPr/>
        </p:nvSpPr>
        <p:spPr>
          <a:xfrm>
            <a:off x="674368" y="1370012"/>
            <a:ext cx="7795264" cy="4351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algn="ctr" defTabSz="434340">
              <a:lnSpc>
                <a:spcPct val="90000"/>
              </a:lnSpc>
              <a:spcBef>
                <a:spcPts val="700"/>
              </a:spcBef>
              <a:defRPr sz="3420" b="1">
                <a:latin typeface="+mj-lt"/>
                <a:ea typeface="+mj-ea"/>
                <a:cs typeface="+mj-cs"/>
                <a:sym typeface="Helvetica"/>
              </a:defRPr>
            </a:pPr>
            <a:r>
              <a:t>Reminders/Announcements</a:t>
            </a:r>
          </a:p>
          <a:p>
            <a:pPr algn="ctr" defTabSz="434340">
              <a:lnSpc>
                <a:spcPct val="90000"/>
              </a:lnSpc>
              <a:spcBef>
                <a:spcPts val="700"/>
              </a:spcBef>
              <a:defRPr sz="3420" b="1">
                <a:latin typeface="+mj-lt"/>
                <a:ea typeface="+mj-ea"/>
                <a:cs typeface="+mj-cs"/>
                <a:sym typeface="Helvetica"/>
              </a:defRPr>
            </a:pPr>
            <a:r>
              <a:t>Dua</a:t>
            </a:r>
            <a:endParaRPr sz="3040"/>
          </a:p>
          <a:p>
            <a:pPr algn="ctr" defTabSz="434340">
              <a:lnSpc>
                <a:spcPct val="90000"/>
              </a:lnSpc>
              <a:spcBef>
                <a:spcPts val="600"/>
              </a:spcBef>
              <a:defRPr sz="3420" b="1">
                <a:latin typeface="+mj-lt"/>
                <a:ea typeface="+mj-ea"/>
                <a:cs typeface="+mj-cs"/>
                <a:sym typeface="Helvetica"/>
              </a:defRPr>
            </a:pPr>
            <a:endParaRPr sz="3040"/>
          </a:p>
          <a:p>
            <a:pPr algn="ctr" defTabSz="434340">
              <a:lnSpc>
                <a:spcPct val="90000"/>
              </a:lnSpc>
              <a:spcBef>
                <a:spcPts val="700"/>
              </a:spcBef>
              <a:defRPr sz="3420" b="1">
                <a:latin typeface="+mj-lt"/>
                <a:ea typeface="+mj-ea"/>
                <a:cs typeface="+mj-cs"/>
                <a:sym typeface="Helvetica"/>
              </a:defRPr>
            </a:pPr>
            <a:r>
              <a:t>Jazakumullah for Participating!</a:t>
            </a:r>
            <a:endParaRPr sz="3040"/>
          </a:p>
          <a:p>
            <a:pPr algn="ctr" defTabSz="434340">
              <a:lnSpc>
                <a:spcPct val="90000"/>
              </a:lnSpc>
              <a:spcBef>
                <a:spcPts val="600"/>
              </a:spcBef>
              <a:defRPr sz="3420" b="1">
                <a:latin typeface="+mj-lt"/>
                <a:ea typeface="+mj-ea"/>
                <a:cs typeface="+mj-cs"/>
                <a:sym typeface="Helvetica"/>
              </a:defRPr>
            </a:pPr>
            <a:endParaRPr sz="3040"/>
          </a:p>
          <a:p>
            <a:pPr algn="ctr" defTabSz="434340">
              <a:lnSpc>
                <a:spcPct val="90000"/>
              </a:lnSpc>
              <a:spcBef>
                <a:spcPts val="700"/>
              </a:spcBef>
              <a:defRPr sz="3420" b="1">
                <a:solidFill>
                  <a:srgbClr val="FF0000"/>
                </a:solidFill>
                <a:latin typeface="+mj-lt"/>
                <a:ea typeface="+mj-ea"/>
                <a:cs typeface="+mj-cs"/>
                <a:sym typeface="Helvetica"/>
              </a:defRPr>
            </a:pPr>
            <a:r>
              <a:t>If you enjoyed it, please convey to those brothers who are not here today!</a:t>
            </a:r>
          </a:p>
        </p:txBody>
      </p:sp>
      <p:sp>
        <p:nvSpPr>
          <p:cNvPr id="173" name="TextBox 2"/>
          <p:cNvSpPr txBox="1"/>
          <p:nvPr/>
        </p:nvSpPr>
        <p:spPr>
          <a:xfrm>
            <a:off x="3463833" y="370056"/>
            <a:ext cx="2532099"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r>
              <a:rPr b="1" dirty="0"/>
              <a:t>That’s all folks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itle 2"/>
          <p:cNvSpPr txBox="1">
            <a:spLocks noGrp="1"/>
          </p:cNvSpPr>
          <p:nvPr>
            <p:ph type="title"/>
          </p:nvPr>
        </p:nvSpPr>
        <p:spPr>
          <a:xfrm>
            <a:off x="3484063" y="427915"/>
            <a:ext cx="5562602" cy="511628"/>
          </a:xfrm>
          <a:prstGeom prst="rect">
            <a:avLst/>
          </a:prstGeom>
        </p:spPr>
        <p:txBody>
          <a:bodyPr>
            <a:normAutofit fontScale="90000"/>
          </a:bodyPr>
          <a:lstStyle>
            <a:lvl1pPr defTabSz="182879">
              <a:defRPr sz="3200">
                <a:solidFill>
                  <a:srgbClr val="FFFFFF"/>
                </a:solidFill>
              </a:defRPr>
            </a:lvl1pPr>
          </a:lstStyle>
          <a:p>
            <a:pPr algn="l"/>
            <a:r>
              <a:rPr b="1" dirty="0"/>
              <a:t>Recitation of Holy Quran</a:t>
            </a:r>
          </a:p>
        </p:txBody>
      </p:sp>
      <p:sp>
        <p:nvSpPr>
          <p:cNvPr id="26" name="Rectangle 25">
            <a:extLst>
              <a:ext uri="{FF2B5EF4-FFF2-40B4-BE49-F238E27FC236}">
                <a16:creationId xmlns:a16="http://schemas.microsoft.com/office/drawing/2014/main" id="{A5A3638B-F47E-5945-B8D6-7C26D816FCBD}"/>
              </a:ext>
            </a:extLst>
          </p:cNvPr>
          <p:cNvSpPr/>
          <p:nvPr/>
        </p:nvSpPr>
        <p:spPr>
          <a:xfrm>
            <a:off x="135657" y="1419412"/>
            <a:ext cx="4349257" cy="1754326"/>
          </a:xfrm>
          <a:prstGeom prst="rect">
            <a:avLst/>
          </a:prstGeom>
        </p:spPr>
        <p:txBody>
          <a:bodyPr wrap="square">
            <a:spAutoFit/>
          </a:bodyPr>
          <a:lstStyle/>
          <a:p>
            <a:r>
              <a:rPr lang="en-US" dirty="0">
                <a:solidFill>
                  <a:schemeClr val="tx1"/>
                </a:solidFill>
                <a:latin typeface="Verdana" panose="020B0604030504040204" pitchFamily="34" charset="0"/>
              </a:rPr>
              <a:t>Nay, whoever submits himself completely to Allah, and is the doer of good, shall have his reward with his Lord. No fear </a:t>
            </a:r>
            <a:r>
              <a:rPr lang="en-US" i="1" dirty="0">
                <a:solidFill>
                  <a:schemeClr val="tx1"/>
                </a:solidFill>
                <a:latin typeface="Verdana" panose="020B0604030504040204" pitchFamily="34" charset="0"/>
              </a:rPr>
              <a:t>shall come</a:t>
            </a:r>
            <a:r>
              <a:rPr lang="en-US" dirty="0">
                <a:solidFill>
                  <a:schemeClr val="tx1"/>
                </a:solidFill>
                <a:latin typeface="Verdana" panose="020B0604030504040204" pitchFamily="34" charset="0"/>
              </a:rPr>
              <a:t> upon such, neither shall they grieve.</a:t>
            </a:r>
            <a:r>
              <a:rPr lang="ur-PK" dirty="0">
                <a:solidFill>
                  <a:schemeClr val="tx1"/>
                </a:solidFill>
                <a:latin typeface="Verdana" panose="020B0604030504040204" pitchFamily="34" charset="0"/>
              </a:rPr>
              <a:t> </a:t>
            </a:r>
            <a:r>
              <a:rPr lang="en-US" dirty="0">
                <a:solidFill>
                  <a:schemeClr val="tx1"/>
                </a:solidFill>
                <a:latin typeface="Verdana" panose="020B0604030504040204" pitchFamily="34" charset="0"/>
              </a:rPr>
              <a:t> (2:113)</a:t>
            </a:r>
            <a:endParaRPr lang="en-US" dirty="0">
              <a:solidFill>
                <a:schemeClr val="tx1"/>
              </a:solidFill>
            </a:endParaRPr>
          </a:p>
        </p:txBody>
      </p:sp>
      <p:sp>
        <p:nvSpPr>
          <p:cNvPr id="28" name="Rectangle 27">
            <a:extLst>
              <a:ext uri="{FF2B5EF4-FFF2-40B4-BE49-F238E27FC236}">
                <a16:creationId xmlns:a16="http://schemas.microsoft.com/office/drawing/2014/main" id="{8BE3858F-65F5-3545-AD04-BD1C5550213B}"/>
              </a:ext>
            </a:extLst>
          </p:cNvPr>
          <p:cNvSpPr/>
          <p:nvPr/>
        </p:nvSpPr>
        <p:spPr>
          <a:xfrm>
            <a:off x="135657" y="3604604"/>
            <a:ext cx="4349257" cy="1754326"/>
          </a:xfrm>
          <a:prstGeom prst="rect">
            <a:avLst/>
          </a:prstGeom>
        </p:spPr>
        <p:txBody>
          <a:bodyPr wrap="square">
            <a:spAutoFit/>
          </a:bodyPr>
          <a:lstStyle/>
          <a:p>
            <a:r>
              <a:rPr lang="en-US" dirty="0">
                <a:solidFill>
                  <a:schemeClr val="tx1"/>
                </a:solidFill>
                <a:latin typeface="Verdana" panose="020B0604030504040204" pitchFamily="34" charset="0"/>
              </a:rPr>
              <a:t>And who is better in faith than he who submits himself to Allah, and he is a doer of good, and follows the religion of Abraham, the upright? And Allah took Abraham for a special friend. (4:126)</a:t>
            </a:r>
            <a:endParaRPr lang="en-US" dirty="0">
              <a:solidFill>
                <a:schemeClr val="tx1"/>
              </a:solidFill>
            </a:endParaRPr>
          </a:p>
        </p:txBody>
      </p:sp>
      <p:pic>
        <p:nvPicPr>
          <p:cNvPr id="5" name="Picture 4" descr="Text&#10;&#10;Description automatically generated">
            <a:extLst>
              <a:ext uri="{FF2B5EF4-FFF2-40B4-BE49-F238E27FC236}">
                <a16:creationId xmlns:a16="http://schemas.microsoft.com/office/drawing/2014/main" id="{973C1CDE-524F-0B45-ADC1-272621D9FB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2728" y="1517134"/>
            <a:ext cx="4643937" cy="1069764"/>
          </a:xfrm>
          <a:prstGeom prst="rect">
            <a:avLst/>
          </a:prstGeom>
        </p:spPr>
      </p:pic>
      <p:pic>
        <p:nvPicPr>
          <p:cNvPr id="7" name="Picture 6" descr="Text, letter&#10;&#10;Description automatically generated">
            <a:extLst>
              <a:ext uri="{FF2B5EF4-FFF2-40B4-BE49-F238E27FC236}">
                <a16:creationId xmlns:a16="http://schemas.microsoft.com/office/drawing/2014/main" id="{15733343-CDC4-164C-AD10-627A79D3A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729" y="3684263"/>
            <a:ext cx="4643935" cy="1069764"/>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br/>
            <a:br/>
            <a:br/>
            <a:br/>
            <a:endParaRPr/>
          </a:p>
        </p:txBody>
      </p:sp>
      <p:sp>
        <p:nvSpPr>
          <p:cNvPr id="109" name="TextBox 3"/>
          <p:cNvSpPr txBox="1"/>
          <p:nvPr/>
        </p:nvSpPr>
        <p:spPr>
          <a:xfrm>
            <a:off x="5140204" y="402482"/>
            <a:ext cx="2249050" cy="497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r>
              <a:rPr dirty="0"/>
              <a:t>Ansar Pledge</a:t>
            </a:r>
          </a:p>
        </p:txBody>
      </p:sp>
      <p:sp>
        <p:nvSpPr>
          <p:cNvPr id="110" name="Rectangle 6"/>
          <p:cNvSpPr txBox="1"/>
          <p:nvPr/>
        </p:nvSpPr>
        <p:spPr>
          <a:xfrm>
            <a:off x="153304" y="1287023"/>
            <a:ext cx="4859050" cy="1437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i="1">
                <a:solidFill>
                  <a:srgbClr val="FF0000"/>
                </a:solidFill>
                <a:latin typeface="+mj-lt"/>
                <a:ea typeface="+mj-ea"/>
                <a:cs typeface="+mj-cs"/>
                <a:sym typeface="Helvetica"/>
              </a:defRPr>
            </a:pPr>
            <a:r>
              <a:rPr dirty="0"/>
              <a:t>Say this part three times:</a:t>
            </a:r>
          </a:p>
          <a:p>
            <a:pPr>
              <a:defRPr sz="800" i="1">
                <a:latin typeface="+mj-lt"/>
                <a:ea typeface="+mj-ea"/>
                <a:cs typeface="+mj-cs"/>
                <a:sym typeface="Helvetica"/>
              </a:defRPr>
            </a:pPr>
            <a:endParaRPr dirty="0"/>
          </a:p>
          <a:p>
            <a:pPr>
              <a:defRPr sz="2000" i="1">
                <a:latin typeface="+mj-lt"/>
                <a:ea typeface="+mj-ea"/>
                <a:cs typeface="+mj-cs"/>
                <a:sym typeface="Helvetica"/>
              </a:defRPr>
            </a:pPr>
            <a:r>
              <a:rPr dirty="0"/>
              <a:t>Ash-</a:t>
            </a:r>
            <a:r>
              <a:rPr dirty="0" err="1"/>
              <a:t>hadu</a:t>
            </a:r>
            <a:r>
              <a:rPr dirty="0"/>
              <a:t> • </a:t>
            </a:r>
            <a:r>
              <a:rPr dirty="0" err="1"/>
              <a:t>alla</a:t>
            </a:r>
            <a:r>
              <a:rPr dirty="0"/>
              <a:t> </a:t>
            </a:r>
            <a:r>
              <a:rPr dirty="0" err="1"/>
              <a:t>ilaha</a:t>
            </a:r>
            <a:r>
              <a:rPr dirty="0"/>
              <a:t> • </a:t>
            </a:r>
            <a:r>
              <a:rPr dirty="0" err="1"/>
              <a:t>illallahu</a:t>
            </a:r>
            <a:r>
              <a:rPr dirty="0"/>
              <a:t> • </a:t>
            </a:r>
            <a:r>
              <a:rPr dirty="0" err="1"/>
              <a:t>wahdahu</a:t>
            </a:r>
            <a:r>
              <a:rPr dirty="0"/>
              <a:t> • la </a:t>
            </a:r>
            <a:r>
              <a:rPr dirty="0" err="1"/>
              <a:t>sharika</a:t>
            </a:r>
            <a:r>
              <a:rPr dirty="0"/>
              <a:t> </a:t>
            </a:r>
            <a:r>
              <a:rPr dirty="0" err="1"/>
              <a:t>lahu</a:t>
            </a:r>
            <a:r>
              <a:rPr dirty="0"/>
              <a:t> • </a:t>
            </a:r>
            <a:r>
              <a:rPr dirty="0" err="1"/>
              <a:t>wa</a:t>
            </a:r>
            <a:r>
              <a:rPr dirty="0"/>
              <a:t> ash-</a:t>
            </a:r>
            <a:r>
              <a:rPr dirty="0" err="1"/>
              <a:t>hadu</a:t>
            </a:r>
            <a:r>
              <a:rPr dirty="0"/>
              <a:t> • anna Muhammadan • ‘</a:t>
            </a:r>
            <a:r>
              <a:rPr dirty="0" err="1"/>
              <a:t>abduhu</a:t>
            </a:r>
            <a:r>
              <a:rPr dirty="0"/>
              <a:t> • </a:t>
            </a:r>
            <a:r>
              <a:rPr dirty="0" err="1"/>
              <a:t>wa</a:t>
            </a:r>
            <a:r>
              <a:rPr dirty="0"/>
              <a:t> </a:t>
            </a:r>
            <a:r>
              <a:rPr dirty="0" err="1"/>
              <a:t>rasuluh</a:t>
            </a:r>
            <a:endParaRPr dirty="0"/>
          </a:p>
        </p:txBody>
      </p:sp>
      <p:sp>
        <p:nvSpPr>
          <p:cNvPr id="112" name="Rectangle 8"/>
          <p:cNvSpPr txBox="1"/>
          <p:nvPr/>
        </p:nvSpPr>
        <p:spPr>
          <a:xfrm>
            <a:off x="128909" y="2733182"/>
            <a:ext cx="8739481" cy="35160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i="1">
                <a:solidFill>
                  <a:srgbClr val="FF0000"/>
                </a:solidFill>
                <a:latin typeface="+mj-lt"/>
                <a:ea typeface="+mj-ea"/>
                <a:cs typeface="+mj-cs"/>
                <a:sym typeface="Helvetica"/>
              </a:defRPr>
            </a:pPr>
            <a:r>
              <a:rPr dirty="0"/>
              <a:t>Say this part once:</a:t>
            </a:r>
          </a:p>
          <a:p>
            <a:pPr>
              <a:defRPr sz="2000"/>
            </a:pPr>
            <a:r>
              <a:rPr dirty="0"/>
              <a:t>I bear witness • that there is none worthy of worship • except Allah. • He is One • (and) has no partner, • and I bear witness • that Muhammad (peace be upon him) • is His servant • and messenger.</a:t>
            </a:r>
          </a:p>
          <a:p>
            <a:pPr>
              <a:defRPr sz="800" i="1">
                <a:latin typeface="+mj-lt"/>
                <a:ea typeface="+mj-ea"/>
                <a:cs typeface="+mj-cs"/>
                <a:sym typeface="Helvetica"/>
              </a:defRPr>
            </a:pPr>
            <a:endParaRPr dirty="0"/>
          </a:p>
          <a:p>
            <a:pPr>
              <a:defRPr sz="2000" i="1">
                <a:solidFill>
                  <a:srgbClr val="FF0000"/>
                </a:solidFill>
                <a:latin typeface="+mj-lt"/>
                <a:ea typeface="+mj-ea"/>
                <a:cs typeface="+mj-cs"/>
                <a:sym typeface="Helvetica"/>
              </a:defRPr>
            </a:pPr>
            <a:r>
              <a:rPr dirty="0"/>
              <a:t>Say this part once:</a:t>
            </a:r>
          </a:p>
          <a:p>
            <a:pPr>
              <a:defRPr sz="2000"/>
            </a:pPr>
            <a:r>
              <a:rPr dirty="0"/>
              <a:t>I solemnly pledge • that I shall endeavor • throughout my life </a:t>
            </a:r>
            <a:r>
              <a:rPr i="1" dirty="0">
                <a:latin typeface="+mj-lt"/>
                <a:ea typeface="+mj-ea"/>
                <a:cs typeface="+mj-cs"/>
                <a:sym typeface="Helvetica"/>
              </a:rPr>
              <a:t>•</a:t>
            </a:r>
            <a:r>
              <a:rPr dirty="0"/>
              <a:t> for the propagation </a:t>
            </a:r>
            <a:r>
              <a:rPr i="1" dirty="0">
                <a:latin typeface="+mj-lt"/>
                <a:ea typeface="+mj-ea"/>
                <a:cs typeface="+mj-cs"/>
                <a:sym typeface="Helvetica"/>
              </a:rPr>
              <a:t>•</a:t>
            </a:r>
            <a:r>
              <a:rPr dirty="0"/>
              <a:t> and consolidation </a:t>
            </a:r>
            <a:r>
              <a:rPr i="1" dirty="0">
                <a:latin typeface="+mj-lt"/>
                <a:ea typeface="+mj-ea"/>
                <a:cs typeface="+mj-cs"/>
                <a:sym typeface="Helvetica"/>
              </a:rPr>
              <a:t>•</a:t>
            </a:r>
            <a:r>
              <a:rPr dirty="0"/>
              <a:t> of </a:t>
            </a:r>
            <a:r>
              <a:rPr dirty="0" err="1"/>
              <a:t>Ahmadiyyat</a:t>
            </a:r>
            <a:r>
              <a:rPr dirty="0"/>
              <a:t> in Islam,</a:t>
            </a:r>
            <a:r>
              <a:rPr i="1" dirty="0">
                <a:latin typeface="+mj-lt"/>
                <a:ea typeface="+mj-ea"/>
                <a:cs typeface="+mj-cs"/>
                <a:sym typeface="Helvetica"/>
              </a:rPr>
              <a:t> • </a:t>
            </a:r>
            <a:r>
              <a:rPr dirty="0"/>
              <a:t>and shall stand guard </a:t>
            </a:r>
            <a:r>
              <a:rPr i="1" dirty="0">
                <a:latin typeface="+mj-lt"/>
                <a:ea typeface="+mj-ea"/>
                <a:cs typeface="+mj-cs"/>
                <a:sym typeface="Helvetica"/>
              </a:rPr>
              <a:t>•</a:t>
            </a:r>
            <a:r>
              <a:rPr dirty="0"/>
              <a:t> in defense of </a:t>
            </a:r>
            <a:r>
              <a:rPr i="1" dirty="0">
                <a:latin typeface="+mj-lt"/>
                <a:ea typeface="+mj-ea"/>
                <a:cs typeface="+mj-cs"/>
                <a:sym typeface="Helvetica"/>
              </a:rPr>
              <a:t>•</a:t>
            </a:r>
            <a:r>
              <a:rPr dirty="0"/>
              <a:t> the institution of </a:t>
            </a:r>
            <a:r>
              <a:rPr dirty="0" err="1"/>
              <a:t>Khilafat</a:t>
            </a:r>
            <a:r>
              <a:rPr dirty="0"/>
              <a:t>. </a:t>
            </a:r>
            <a:r>
              <a:rPr i="1" dirty="0">
                <a:latin typeface="+mj-lt"/>
                <a:ea typeface="+mj-ea"/>
                <a:cs typeface="+mj-cs"/>
                <a:sym typeface="Helvetica"/>
              </a:rPr>
              <a:t>•</a:t>
            </a:r>
            <a:r>
              <a:rPr dirty="0"/>
              <a:t> I shall not hesitate </a:t>
            </a:r>
            <a:r>
              <a:rPr i="1" dirty="0">
                <a:latin typeface="+mj-lt"/>
                <a:ea typeface="+mj-ea"/>
                <a:cs typeface="+mj-cs"/>
                <a:sym typeface="Helvetica"/>
              </a:rPr>
              <a:t>•</a:t>
            </a:r>
            <a:r>
              <a:rPr dirty="0"/>
              <a:t> to offer any sacrifice </a:t>
            </a:r>
            <a:r>
              <a:rPr i="1" dirty="0">
                <a:latin typeface="+mj-lt"/>
                <a:ea typeface="+mj-ea"/>
                <a:cs typeface="+mj-cs"/>
                <a:sym typeface="Helvetica"/>
              </a:rPr>
              <a:t>•</a:t>
            </a:r>
            <a:r>
              <a:rPr dirty="0"/>
              <a:t> in this regard.</a:t>
            </a:r>
            <a:r>
              <a:rPr i="1" dirty="0">
                <a:latin typeface="+mj-lt"/>
                <a:ea typeface="+mj-ea"/>
                <a:cs typeface="+mj-cs"/>
                <a:sym typeface="Helvetica"/>
              </a:rPr>
              <a:t> </a:t>
            </a:r>
            <a:r>
              <a:rPr dirty="0"/>
              <a:t>•</a:t>
            </a:r>
            <a:r>
              <a:rPr i="1" dirty="0">
                <a:latin typeface="+mj-lt"/>
                <a:ea typeface="+mj-ea"/>
                <a:cs typeface="+mj-cs"/>
                <a:sym typeface="Helvetica"/>
              </a:rPr>
              <a:t> </a:t>
            </a:r>
            <a:r>
              <a:rPr dirty="0"/>
              <a:t>Moreover, </a:t>
            </a:r>
            <a:r>
              <a:rPr i="1" dirty="0">
                <a:latin typeface="+mj-lt"/>
                <a:ea typeface="+mj-ea"/>
                <a:cs typeface="+mj-cs"/>
                <a:sym typeface="Helvetica"/>
              </a:rPr>
              <a:t>•</a:t>
            </a:r>
            <a:r>
              <a:rPr dirty="0"/>
              <a:t> I shall exhort my children </a:t>
            </a:r>
            <a:r>
              <a:rPr i="1" dirty="0">
                <a:latin typeface="+mj-lt"/>
                <a:ea typeface="+mj-ea"/>
                <a:cs typeface="+mj-cs"/>
                <a:sym typeface="Helvetica"/>
              </a:rPr>
              <a:t>•</a:t>
            </a:r>
            <a:r>
              <a:rPr dirty="0"/>
              <a:t> to always remain dedicated </a:t>
            </a:r>
            <a:r>
              <a:rPr i="1" dirty="0">
                <a:latin typeface="+mj-lt"/>
                <a:ea typeface="+mj-ea"/>
                <a:cs typeface="+mj-cs"/>
                <a:sym typeface="Helvetica"/>
              </a:rPr>
              <a:t>•</a:t>
            </a:r>
            <a:r>
              <a:rPr dirty="0"/>
              <a:t> and devoted </a:t>
            </a:r>
            <a:r>
              <a:rPr i="1" dirty="0">
                <a:latin typeface="+mj-lt"/>
                <a:ea typeface="+mj-ea"/>
                <a:cs typeface="+mj-cs"/>
                <a:sym typeface="Helvetica"/>
              </a:rPr>
              <a:t>•</a:t>
            </a:r>
            <a:r>
              <a:rPr dirty="0"/>
              <a:t> to </a:t>
            </a:r>
            <a:r>
              <a:rPr dirty="0" err="1"/>
              <a:t>Khilafat</a:t>
            </a:r>
            <a:r>
              <a:rPr dirty="0"/>
              <a:t>. </a:t>
            </a:r>
            <a:r>
              <a:rPr i="1" dirty="0">
                <a:latin typeface="+mj-lt"/>
                <a:ea typeface="+mj-ea"/>
                <a:cs typeface="+mj-cs"/>
                <a:sym typeface="Helvetica"/>
              </a:rPr>
              <a:t>• </a:t>
            </a:r>
            <a:r>
              <a:rPr i="1" dirty="0" err="1">
                <a:latin typeface="+mj-lt"/>
                <a:ea typeface="+mj-ea"/>
                <a:cs typeface="+mj-cs"/>
                <a:sym typeface="Helvetica"/>
              </a:rPr>
              <a:t>Insha’allah</a:t>
            </a:r>
            <a:r>
              <a:rPr dirty="0"/>
              <a:t>.</a:t>
            </a:r>
          </a:p>
        </p:txBody>
      </p:sp>
      <p:pic>
        <p:nvPicPr>
          <p:cNvPr id="7" name="Picture 6">
            <a:extLst>
              <a:ext uri="{FF2B5EF4-FFF2-40B4-BE49-F238E27FC236}">
                <a16:creationId xmlns:a16="http://schemas.microsoft.com/office/drawing/2014/main" id="{12740C7E-A456-744C-9E9B-E194E6EE11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01304" y="1570776"/>
            <a:ext cx="3721913" cy="1126954"/>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175559" y="446316"/>
            <a:ext cx="92394"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3200" b="1" i="0" u="none" strike="noStrike" kern="0" cap="none" spc="0" normalizeH="0" baseline="0" noProof="0" dirty="0">
              <a:ln>
                <a:noFill/>
              </a:ln>
              <a:solidFill>
                <a:srgbClr val="FFFFFF"/>
              </a:solidFill>
              <a:effectLst/>
              <a:uLnTx/>
              <a:uFillTx/>
              <a:latin typeface="Calibri"/>
              <a:cs typeface="Calibri"/>
              <a:sym typeface="Calibri"/>
            </a:endParaRPr>
          </a:p>
        </p:txBody>
      </p:sp>
      <p:sp>
        <p:nvSpPr>
          <p:cNvPr id="112" name="Rectangle 8"/>
          <p:cNvSpPr txBox="1"/>
          <p:nvPr/>
        </p:nvSpPr>
        <p:spPr>
          <a:xfrm>
            <a:off x="306068" y="3965745"/>
            <a:ext cx="8739962" cy="18466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a:cs typeface="Calibri"/>
                <a:sym typeface="Calibri"/>
              </a:rPr>
              <a:t>The Messenger of Allah (peace be upon him and his progeny) has said: “The prayer of a person is (in reality) a light in his heart, so whoever desires, can illuminate his heart (by means of prayers).” </a:t>
            </a:r>
          </a:p>
          <a:p>
            <a:pPr marL="0" marR="0" lvl="0" indent="0" algn="ctr" defTabSz="457200" rtl="0" eaLnBrk="1" fontAlgn="auto" latinLnBrk="0" hangingPunct="0">
              <a:lnSpc>
                <a:spcPct val="100000"/>
              </a:lnSpc>
              <a:spcBef>
                <a:spcPts val="0"/>
              </a:spcBef>
              <a:spcAft>
                <a:spcPts val="0"/>
              </a:spcAft>
              <a:buClrTx/>
              <a:buSzTx/>
              <a:buFontTx/>
              <a:buNone/>
              <a:tabLst/>
              <a:defRPr/>
            </a:pPr>
            <a:endParaRPr lang="en-US" sz="2400" dirty="0">
              <a:latin typeface="Calibri"/>
              <a:cs typeface="Calibri"/>
            </a:endParaRP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000000"/>
                </a:solidFill>
                <a:effectLst/>
                <a:uLnTx/>
                <a:uFillTx/>
                <a:latin typeface="Calibri"/>
                <a:cs typeface="Calibri"/>
                <a:sym typeface="Calibri"/>
              </a:rPr>
              <a:t>Kanzul</a:t>
            </a:r>
            <a:r>
              <a:rPr kumimoji="0" lang="en-US" sz="1800" b="0" i="0" u="none" strike="noStrike" kern="0" cap="none" spc="0" normalizeH="0" baseline="0" noProof="0" dirty="0">
                <a:ln>
                  <a:noFill/>
                </a:ln>
                <a:solidFill>
                  <a:srgbClr val="000000"/>
                </a:solidFill>
                <a:effectLst/>
                <a:uLnTx/>
                <a:uFillTx/>
                <a:latin typeface="Calibri"/>
                <a:cs typeface="Calibri"/>
                <a:sym typeface="Calibri"/>
              </a:rPr>
              <a:t> `</a:t>
            </a:r>
            <a:r>
              <a:rPr kumimoji="0" lang="en-US" sz="1800" b="0" i="0" u="none" strike="noStrike" kern="0" cap="none" spc="0" normalizeH="0" baseline="0" noProof="0" dirty="0" err="1">
                <a:ln>
                  <a:noFill/>
                </a:ln>
                <a:solidFill>
                  <a:srgbClr val="000000"/>
                </a:solidFill>
                <a:effectLst/>
                <a:uLnTx/>
                <a:uFillTx/>
                <a:latin typeface="Calibri"/>
                <a:cs typeface="Calibri"/>
                <a:sym typeface="Calibri"/>
              </a:rPr>
              <a:t>Ummal</a:t>
            </a:r>
            <a:r>
              <a:rPr kumimoji="0" lang="en-US" sz="1800" b="0" i="0" u="none" strike="noStrike" kern="0" cap="none" spc="0" normalizeH="0" baseline="0" noProof="0" dirty="0">
                <a:ln>
                  <a:noFill/>
                </a:ln>
                <a:solidFill>
                  <a:srgbClr val="000000"/>
                </a:solidFill>
                <a:effectLst/>
                <a:uLnTx/>
                <a:uFillTx/>
                <a:latin typeface="Calibri"/>
                <a:cs typeface="Calibri"/>
                <a:sym typeface="Calibri"/>
              </a:rPr>
              <a:t>, Volume7, Tradition 18973</a:t>
            </a:r>
          </a:p>
        </p:txBody>
      </p:sp>
      <p:sp>
        <p:nvSpPr>
          <p:cNvPr id="2" name="TextBox 1">
            <a:extLst>
              <a:ext uri="{FF2B5EF4-FFF2-40B4-BE49-F238E27FC236}">
                <a16:creationId xmlns:a16="http://schemas.microsoft.com/office/drawing/2014/main" id="{91524D09-4F3C-C047-8609-2FCA1C2A08FA}"/>
              </a:ext>
            </a:extLst>
          </p:cNvPr>
          <p:cNvSpPr txBox="1"/>
          <p:nvPr/>
        </p:nvSpPr>
        <p:spPr>
          <a:xfrm>
            <a:off x="3360588" y="308009"/>
            <a:ext cx="1861168"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Calibri"/>
                <a:ea typeface="+mn-ea"/>
                <a:cs typeface="Calibri"/>
                <a:sym typeface="Calibri"/>
              </a:rPr>
              <a:t>Salat Page</a:t>
            </a:r>
          </a:p>
        </p:txBody>
      </p:sp>
      <p:pic>
        <p:nvPicPr>
          <p:cNvPr id="6" name="Picture 5">
            <a:extLst>
              <a:ext uri="{FF2B5EF4-FFF2-40B4-BE49-F238E27FC236}">
                <a16:creationId xmlns:a16="http://schemas.microsoft.com/office/drawing/2014/main" id="{4189ABB9-D34E-3641-B233-03ECF32DBB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0763" y="1706741"/>
            <a:ext cx="7110571" cy="2076163"/>
          </a:xfrm>
          <a:prstGeom prst="rect">
            <a:avLst/>
          </a:prstGeom>
        </p:spPr>
      </p:pic>
    </p:spTree>
    <p:extLst>
      <p:ext uri="{BB962C8B-B14F-4D97-AF65-F5344CB8AC3E}">
        <p14:creationId xmlns:p14="http://schemas.microsoft.com/office/powerpoint/2010/main" val="354666295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513018" y="357466"/>
            <a:ext cx="4343493"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solidFill>
                  <a:srgbClr val="FFFFFF"/>
                </a:solidFill>
              </a:defRPr>
            </a:lvl1pPr>
          </a:lstStyle>
          <a:p>
            <a:r>
              <a:rPr lang="en-US" b="1" dirty="0"/>
              <a:t>The Holy Quran Segment</a:t>
            </a:r>
            <a:endParaRPr b="1" dirty="0"/>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000" i="1">
                <a:solidFill>
                  <a:srgbClr val="FF0000"/>
                </a:solidFill>
                <a:latin typeface="+mj-lt"/>
                <a:ea typeface="+mj-ea"/>
                <a:cs typeface="+mj-cs"/>
                <a:sym typeface="Helvetica"/>
              </a:defRPr>
            </a:pPr>
            <a:endParaRPr lang="en-US" dirty="0"/>
          </a:p>
          <a:p>
            <a:pPr>
              <a:defRPr sz="2000"/>
            </a:pPr>
            <a:endParaRPr dirty="0"/>
          </a:p>
        </p:txBody>
      </p:sp>
      <p:sp>
        <p:nvSpPr>
          <p:cNvPr id="2" name="Rectangle 1">
            <a:extLst>
              <a:ext uri="{FF2B5EF4-FFF2-40B4-BE49-F238E27FC236}">
                <a16:creationId xmlns:a16="http://schemas.microsoft.com/office/drawing/2014/main" id="{92BF0955-2314-1E48-9C12-6FEDF10B010B}"/>
              </a:ext>
            </a:extLst>
          </p:cNvPr>
          <p:cNvSpPr/>
          <p:nvPr/>
        </p:nvSpPr>
        <p:spPr>
          <a:xfrm>
            <a:off x="464748" y="2317679"/>
            <a:ext cx="6314512" cy="2246769"/>
          </a:xfrm>
          <a:prstGeom prst="rect">
            <a:avLst/>
          </a:prstGeom>
        </p:spPr>
        <p:txBody>
          <a:bodyPr wrap="square">
            <a:spAutoFit/>
          </a:bodyPr>
          <a:lstStyle/>
          <a:p>
            <a:r>
              <a:rPr lang="en-US" sz="2800" b="1" dirty="0"/>
              <a:t>Suggested Time = 10 mins</a:t>
            </a:r>
          </a:p>
          <a:p>
            <a:endParaRPr lang="en-US" sz="2800" b="1" dirty="0"/>
          </a:p>
          <a:p>
            <a:r>
              <a:rPr lang="en-US" sz="2800" b="1" dirty="0"/>
              <a:t>It contains verses, questions </a:t>
            </a:r>
          </a:p>
          <a:p>
            <a:r>
              <a:rPr lang="en-US" sz="2800" b="1" dirty="0"/>
              <a:t>about the verses followed </a:t>
            </a:r>
          </a:p>
          <a:p>
            <a:r>
              <a:rPr lang="en-US" sz="2800" b="1" dirty="0"/>
              <a:t>by commentary</a:t>
            </a:r>
          </a:p>
        </p:txBody>
      </p:sp>
      <p:pic>
        <p:nvPicPr>
          <p:cNvPr id="3" name="Picture 2">
            <a:extLst>
              <a:ext uri="{FF2B5EF4-FFF2-40B4-BE49-F238E27FC236}">
                <a16:creationId xmlns:a16="http://schemas.microsoft.com/office/drawing/2014/main" id="{ABAEF019-4CDB-9B4D-8348-DCF5D8D733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5822" y="1469736"/>
            <a:ext cx="3877564" cy="4318000"/>
          </a:xfrm>
          <a:prstGeom prst="rect">
            <a:avLst/>
          </a:prstGeom>
        </p:spPr>
      </p:pic>
    </p:spTree>
    <p:extLst>
      <p:ext uri="{BB962C8B-B14F-4D97-AF65-F5344CB8AC3E}">
        <p14:creationId xmlns:p14="http://schemas.microsoft.com/office/powerpoint/2010/main" val="404396287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17289C78-F863-FF48-B88E-559308FA75D2}"/>
              </a:ext>
            </a:extLst>
          </p:cNvPr>
          <p:cNvSpPr txBox="1">
            <a:spLocks noGrp="1"/>
          </p:cNvSpPr>
          <p:nvPr>
            <p:ph type="title"/>
          </p:nvPr>
        </p:nvSpPr>
        <p:spPr>
          <a:xfrm>
            <a:off x="3484063" y="427915"/>
            <a:ext cx="5562602" cy="511628"/>
          </a:xfrm>
          <a:prstGeom prst="rect">
            <a:avLst/>
          </a:prstGeom>
        </p:spPr>
        <p:txBody>
          <a:bodyPr>
            <a:normAutofit fontScale="90000"/>
          </a:bodyPr>
          <a:lstStyle>
            <a:lvl1pPr defTabSz="182879">
              <a:defRPr sz="3200">
                <a:solidFill>
                  <a:srgbClr val="FFFFFF"/>
                </a:solidFill>
              </a:defRPr>
            </a:lvl1pPr>
          </a:lstStyle>
          <a:p>
            <a:pPr algn="l"/>
            <a:r>
              <a:rPr b="1" dirty="0"/>
              <a:t>Recitation of Holy Quran</a:t>
            </a:r>
          </a:p>
        </p:txBody>
      </p:sp>
      <p:sp>
        <p:nvSpPr>
          <p:cNvPr id="10" name="Rectangle 9">
            <a:extLst>
              <a:ext uri="{FF2B5EF4-FFF2-40B4-BE49-F238E27FC236}">
                <a16:creationId xmlns:a16="http://schemas.microsoft.com/office/drawing/2014/main" id="{2D7C76DD-6014-CE44-A103-3ED58FC2BDD7}"/>
              </a:ext>
            </a:extLst>
          </p:cNvPr>
          <p:cNvSpPr/>
          <p:nvPr/>
        </p:nvSpPr>
        <p:spPr>
          <a:xfrm>
            <a:off x="135657" y="1419412"/>
            <a:ext cx="4267071" cy="1754326"/>
          </a:xfrm>
          <a:prstGeom prst="rect">
            <a:avLst/>
          </a:prstGeom>
        </p:spPr>
        <p:txBody>
          <a:bodyPr wrap="square">
            <a:spAutoFit/>
          </a:bodyPr>
          <a:lstStyle/>
          <a:p>
            <a:r>
              <a:rPr lang="en-US" dirty="0">
                <a:solidFill>
                  <a:schemeClr val="tx1"/>
                </a:solidFill>
                <a:latin typeface="Verdana" panose="020B0604030504040204" pitchFamily="34" charset="0"/>
              </a:rPr>
              <a:t>Nay, whoever submits himself completely to Allah, and is the doer of good, shall have his reward with his Lord. No fear </a:t>
            </a:r>
            <a:r>
              <a:rPr lang="en-US" i="1" dirty="0">
                <a:solidFill>
                  <a:schemeClr val="tx1"/>
                </a:solidFill>
                <a:latin typeface="Verdana" panose="020B0604030504040204" pitchFamily="34" charset="0"/>
              </a:rPr>
              <a:t>shall come</a:t>
            </a:r>
            <a:r>
              <a:rPr lang="en-US" dirty="0">
                <a:solidFill>
                  <a:schemeClr val="tx1"/>
                </a:solidFill>
                <a:latin typeface="Verdana" panose="020B0604030504040204" pitchFamily="34" charset="0"/>
              </a:rPr>
              <a:t> upon such, neither shall they grieve.</a:t>
            </a:r>
            <a:r>
              <a:rPr lang="ur-PK" dirty="0">
                <a:solidFill>
                  <a:schemeClr val="tx1"/>
                </a:solidFill>
                <a:latin typeface="Verdana" panose="020B0604030504040204" pitchFamily="34" charset="0"/>
              </a:rPr>
              <a:t> </a:t>
            </a:r>
            <a:r>
              <a:rPr lang="en-US" dirty="0">
                <a:solidFill>
                  <a:schemeClr val="tx1"/>
                </a:solidFill>
                <a:latin typeface="Verdana" panose="020B0604030504040204" pitchFamily="34" charset="0"/>
              </a:rPr>
              <a:t> (2:113)</a:t>
            </a:r>
            <a:endParaRPr lang="en-US" dirty="0">
              <a:solidFill>
                <a:schemeClr val="tx1"/>
              </a:solidFill>
            </a:endParaRPr>
          </a:p>
        </p:txBody>
      </p:sp>
      <p:sp>
        <p:nvSpPr>
          <p:cNvPr id="11" name="Rectangle 10">
            <a:extLst>
              <a:ext uri="{FF2B5EF4-FFF2-40B4-BE49-F238E27FC236}">
                <a16:creationId xmlns:a16="http://schemas.microsoft.com/office/drawing/2014/main" id="{3EB97565-9693-6B4C-A149-31FB848F93DD}"/>
              </a:ext>
            </a:extLst>
          </p:cNvPr>
          <p:cNvSpPr/>
          <p:nvPr/>
        </p:nvSpPr>
        <p:spPr>
          <a:xfrm>
            <a:off x="135657" y="3604604"/>
            <a:ext cx="4267071" cy="1754326"/>
          </a:xfrm>
          <a:prstGeom prst="rect">
            <a:avLst/>
          </a:prstGeom>
        </p:spPr>
        <p:txBody>
          <a:bodyPr wrap="square">
            <a:spAutoFit/>
          </a:bodyPr>
          <a:lstStyle/>
          <a:p>
            <a:r>
              <a:rPr lang="en-US" dirty="0">
                <a:solidFill>
                  <a:schemeClr val="tx1"/>
                </a:solidFill>
                <a:latin typeface="Verdana" panose="020B0604030504040204" pitchFamily="34" charset="0"/>
              </a:rPr>
              <a:t>And who is better in faith than he who submits himself to Allah, and he is a doer of good, and follows the religion of Abraham, the upright? And Allah took Abraham for a special friend. (4:126)</a:t>
            </a:r>
            <a:endParaRPr lang="en-US" dirty="0">
              <a:solidFill>
                <a:schemeClr val="tx1"/>
              </a:solidFill>
            </a:endParaRPr>
          </a:p>
        </p:txBody>
      </p:sp>
      <p:pic>
        <p:nvPicPr>
          <p:cNvPr id="7" name="Picture 6" descr="Text&#10;&#10;Description automatically generated">
            <a:extLst>
              <a:ext uri="{FF2B5EF4-FFF2-40B4-BE49-F238E27FC236}">
                <a16:creationId xmlns:a16="http://schemas.microsoft.com/office/drawing/2014/main" id="{A029B0B0-319D-C940-A47B-2840C48E1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2728" y="1517134"/>
            <a:ext cx="4643937" cy="1069764"/>
          </a:xfrm>
          <a:prstGeom prst="rect">
            <a:avLst/>
          </a:prstGeom>
        </p:spPr>
      </p:pic>
      <p:pic>
        <p:nvPicPr>
          <p:cNvPr id="8" name="Picture 7" descr="Text, letter&#10;&#10;Description automatically generated">
            <a:extLst>
              <a:ext uri="{FF2B5EF4-FFF2-40B4-BE49-F238E27FC236}">
                <a16:creationId xmlns:a16="http://schemas.microsoft.com/office/drawing/2014/main" id="{F6012F4E-043E-4F4A-B7C0-7B65C3F93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729" y="3684263"/>
            <a:ext cx="4643935" cy="1069764"/>
          </a:xfrm>
          <a:prstGeom prst="rect">
            <a:avLst/>
          </a:prstGeom>
        </p:spPr>
      </p:pic>
    </p:spTree>
    <p:extLst>
      <p:ext uri="{BB962C8B-B14F-4D97-AF65-F5344CB8AC3E}">
        <p14:creationId xmlns:p14="http://schemas.microsoft.com/office/powerpoint/2010/main" val="287197366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TextBox 6"/>
          <p:cNvSpPr txBox="1"/>
          <p:nvPr/>
        </p:nvSpPr>
        <p:spPr>
          <a:xfrm>
            <a:off x="3390489" y="340737"/>
            <a:ext cx="2091292" cy="574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914400">
              <a:defRPr sz="3200" b="1">
                <a:solidFill>
                  <a:srgbClr val="FFFFFF"/>
                </a:solidFill>
                <a:latin typeface="+mj-lt"/>
                <a:ea typeface="+mj-ea"/>
                <a:cs typeface="+mj-cs"/>
                <a:sym typeface="Helvetica"/>
              </a:defRPr>
            </a:lvl1pPr>
          </a:lstStyle>
          <a:p>
            <a:r>
              <a:rPr dirty="0"/>
              <a:t>Questions</a:t>
            </a:r>
          </a:p>
        </p:txBody>
      </p:sp>
      <p:sp>
        <p:nvSpPr>
          <p:cNvPr id="128" name="Content Placeholder 8"/>
          <p:cNvSpPr txBox="1"/>
          <p:nvPr/>
        </p:nvSpPr>
        <p:spPr>
          <a:xfrm>
            <a:off x="533400" y="2317959"/>
            <a:ext cx="8262257" cy="2222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fontScale="92500"/>
          </a:bodyPr>
          <a:lstStyle/>
          <a:p>
            <a:pPr marL="342900" indent="-342900">
              <a:spcBef>
                <a:spcPts val="600"/>
              </a:spcBef>
              <a:buSzPct val="100000"/>
              <a:buFont typeface="Arial"/>
              <a:buChar char="•"/>
              <a:defRPr sz="2800"/>
            </a:pPr>
            <a:r>
              <a:rPr lang="en-US" dirty="0"/>
              <a:t>Virtuous people who submit to the will of Allah are often tried and go through trials. Why does the verse say,</a:t>
            </a:r>
            <a:r>
              <a:rPr lang="en-US" sz="2800" dirty="0">
                <a:solidFill>
                  <a:srgbClr val="777777"/>
                </a:solidFill>
                <a:latin typeface="Verdana" panose="020B0604030504040204" pitchFamily="34" charset="0"/>
              </a:rPr>
              <a:t> </a:t>
            </a:r>
            <a:r>
              <a:rPr lang="en-US" sz="2600" dirty="0">
                <a:solidFill>
                  <a:srgbClr val="777777"/>
                </a:solidFill>
                <a:latin typeface="+mn-ea"/>
              </a:rPr>
              <a:t>“</a:t>
            </a:r>
            <a:r>
              <a:rPr lang="en-US" sz="2600" dirty="0">
                <a:solidFill>
                  <a:schemeClr val="tx1"/>
                </a:solidFill>
                <a:latin typeface="+mn-ea"/>
              </a:rPr>
              <a:t>No fear </a:t>
            </a:r>
            <a:r>
              <a:rPr lang="en-US" sz="2600" i="1" dirty="0">
                <a:solidFill>
                  <a:schemeClr val="tx1"/>
                </a:solidFill>
                <a:latin typeface="+mn-ea"/>
              </a:rPr>
              <a:t>shall come</a:t>
            </a:r>
            <a:r>
              <a:rPr lang="en-US" sz="2600" dirty="0">
                <a:solidFill>
                  <a:schemeClr val="tx1"/>
                </a:solidFill>
                <a:latin typeface="+mn-ea"/>
              </a:rPr>
              <a:t> upon such, neither shall they grieve”?</a:t>
            </a:r>
            <a:endParaRPr sz="2600" dirty="0">
              <a:solidFill>
                <a:schemeClr val="tx1"/>
              </a:solidFill>
              <a:latin typeface="+mn-ea"/>
            </a:endParaRPr>
          </a:p>
          <a:p>
            <a:pPr marL="342900" indent="-342900">
              <a:spcBef>
                <a:spcPts val="600"/>
              </a:spcBef>
              <a:buSzPct val="100000"/>
              <a:buFont typeface="Arial"/>
              <a:buChar char="•"/>
              <a:defRPr sz="2800"/>
            </a:pPr>
            <a:r>
              <a:rPr lang="en-US" dirty="0"/>
              <a:t>Why does Allah the Almighty quote the example of Abraham in the verse 4:126?</a:t>
            </a:r>
            <a:endParaRPr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extBox 6"/>
          <p:cNvSpPr txBox="1"/>
          <p:nvPr/>
        </p:nvSpPr>
        <p:spPr>
          <a:xfrm>
            <a:off x="3446357" y="367710"/>
            <a:ext cx="2588378" cy="574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914400">
              <a:defRPr sz="3200" b="1">
                <a:solidFill>
                  <a:srgbClr val="FFFFFF"/>
                </a:solidFill>
                <a:latin typeface="+mj-lt"/>
                <a:ea typeface="+mj-ea"/>
                <a:cs typeface="+mj-cs"/>
                <a:sym typeface="Helvetica"/>
              </a:defRPr>
            </a:lvl1pPr>
          </a:lstStyle>
          <a:p>
            <a:r>
              <a:rPr dirty="0"/>
              <a:t>Commentary</a:t>
            </a:r>
          </a:p>
        </p:txBody>
      </p:sp>
      <p:sp>
        <p:nvSpPr>
          <p:cNvPr id="131" name="Content Placeholder 2"/>
          <p:cNvSpPr txBox="1"/>
          <p:nvPr/>
        </p:nvSpPr>
        <p:spPr>
          <a:xfrm>
            <a:off x="167511" y="1847145"/>
            <a:ext cx="8808978" cy="33136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fontScale="85000" lnSpcReduction="10000"/>
          </a:bodyPr>
          <a:lstStyle/>
          <a:p>
            <a:pPr marL="342900" indent="-342900">
              <a:spcBef>
                <a:spcPts val="500"/>
              </a:spcBef>
              <a:buSzPct val="100000"/>
              <a:buFont typeface="Arial"/>
              <a:buChar char="•"/>
              <a:defRPr sz="2400"/>
            </a:pPr>
            <a:r>
              <a:rPr lang="en-US" dirty="0"/>
              <a:t>When one reaches the highest stage of union. In this stage man is so sure of the existence of God that he may be said to be actually seeing Him. No fear of the future darkens his faith, and the present has no sorrow for him. This stage is called “</a:t>
            </a:r>
            <a:r>
              <a:rPr lang="en-US" dirty="0" err="1"/>
              <a:t>Liqa</a:t>
            </a:r>
            <a:r>
              <a:rPr lang="en-US" dirty="0"/>
              <a:t>” or union with God. </a:t>
            </a:r>
          </a:p>
          <a:p>
            <a:pPr>
              <a:spcBef>
                <a:spcPts val="500"/>
              </a:spcBef>
              <a:buSzPct val="100000"/>
              <a:defRPr sz="2400"/>
            </a:pPr>
            <a:endParaRPr lang="en-US" dirty="0"/>
          </a:p>
          <a:p>
            <a:pPr marL="342900" indent="-342900">
              <a:spcBef>
                <a:spcPts val="500"/>
              </a:spcBef>
              <a:buSzPct val="100000"/>
              <a:buFont typeface="Arial"/>
              <a:buChar char="•"/>
              <a:defRPr sz="2400"/>
            </a:pPr>
            <a:r>
              <a:rPr lang="en-US" sz="2400" dirty="0"/>
              <a:t>Abraham (as) has been held out to the people of the Book who revere him as a patriarch and to the Arabs who were proud of being descendent from him as an example who embodied in his person the essence of Islam by his full submission to the will of God; and both these people are herein told that it is only the true observance of the teachings of Islam that can make one like Abraham – beloved of God and his special friend </a:t>
            </a:r>
            <a:r>
              <a:rPr sz="2000" dirty="0"/>
              <a:t>(Five volume commentary)</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17370</TotalTime>
  <Words>2005</Words>
  <Application>Microsoft Macintosh PowerPoint</Application>
  <PresentationFormat>On-screen Show (4:3)</PresentationFormat>
  <Paragraphs>149</Paragraphs>
  <Slides>27</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Bembo</vt:lpstr>
      <vt:lpstr>Calibri</vt:lpstr>
      <vt:lpstr>Helvetica</vt:lpstr>
      <vt:lpstr>Times Roman</vt:lpstr>
      <vt:lpstr>Verdana</vt:lpstr>
      <vt:lpstr>Office Theme</vt:lpstr>
      <vt:lpstr>PowerPoint Presentation</vt:lpstr>
      <vt:lpstr>Agenda</vt:lpstr>
      <vt:lpstr>Recitation of Holy Quran</vt:lpstr>
      <vt:lpstr>     </vt:lpstr>
      <vt:lpstr>     </vt:lpstr>
      <vt:lpstr>     </vt:lpstr>
      <vt:lpstr>Recitation of Holy Quran</vt:lpstr>
      <vt:lpstr>PowerPoint Presentation</vt:lpstr>
      <vt:lpstr>PowerPoint Presentation</vt:lpstr>
      <vt:lpstr>     </vt:lpstr>
      <vt:lpstr>Hold your faith dearer than your life Friday Sermon Frankfurt Germany: August 29, 2003</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1. Learn about global warming, save power, avoid wasting water, avoid wastage of food, eat more meat free meals, consume less energy and use renewable if possible. 2. Femur (thigh bone) is the longest bone about 18-19 inches and Stapes (in the inner ear) is the smallest about 3-4 mm.  3.On March 10, 1954 Hadhrat Kalifatul Masih II (ra) was attacked by a misguided person as he was leading Asr prayers. This resulted in a severe injury to his neck which took a long time to heal. </vt:lpstr>
      <vt:lpstr>     </vt:lpstr>
      <vt:lpstr>     </vt:lpstr>
      <vt:lpstr>     </vt:lpstr>
      <vt:lpstr>     </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Iftikhar Ahmed</cp:lastModifiedBy>
  <cp:revision>95</cp:revision>
  <dcterms:modified xsi:type="dcterms:W3CDTF">2021-03-24T23:18:26Z</dcterms:modified>
</cp:coreProperties>
</file>