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9144000"/>
  <p:notesSz cx="6858000" cy="9144000"/>
  <p:embeddedFontLst>
    <p:embeddedFont>
      <p:font typeface="Roboto"/>
      <p:regular r:id="rId31"/>
      <p:bold r:id="rId32"/>
      <p:italic r:id="rId33"/>
      <p:boldItalic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hc9w0HoN0FQFprjO81n21b3oom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italic.fntdata"/><Relationship Id="rId10" Type="http://schemas.openxmlformats.org/officeDocument/2006/relationships/slide" Target="slides/slide6.xml"/><Relationship Id="rId32" Type="http://schemas.openxmlformats.org/officeDocument/2006/relationships/font" Target="fonts/Roboto-bold.fntdata"/><Relationship Id="rId13" Type="http://schemas.openxmlformats.org/officeDocument/2006/relationships/slide" Target="slides/slide9.xml"/><Relationship Id="rId35" Type="http://schemas.openxmlformats.org/officeDocument/2006/relationships/font" Target="fonts/HelveticaNeue-regular.fntdata"/><Relationship Id="rId12" Type="http://schemas.openxmlformats.org/officeDocument/2006/relationships/slide" Target="slides/slide8.xml"/><Relationship Id="rId34" Type="http://schemas.openxmlformats.org/officeDocument/2006/relationships/font" Target="fonts/Roboto-boldItalic.fntdata"/><Relationship Id="rId15" Type="http://schemas.openxmlformats.org/officeDocument/2006/relationships/slide" Target="slides/slide11.xml"/><Relationship Id="rId37" Type="http://schemas.openxmlformats.org/officeDocument/2006/relationships/font" Target="fonts/HelveticaNeue-italic.fntdata"/><Relationship Id="rId14" Type="http://schemas.openxmlformats.org/officeDocument/2006/relationships/slide" Target="slides/slide10.xml"/><Relationship Id="rId36" Type="http://schemas.openxmlformats.org/officeDocument/2006/relationships/font" Target="fonts/HelveticaNeue-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HelveticaNeu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b4ee22bd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0b4ee22bd9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0b4ee22b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10b4ee22bd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b4ee22bd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10b4ee22bd9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8"/>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2" name="Google Shape;12;p2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3" name="Shape 13"/>
        <p:cNvGrpSpPr/>
        <p:nvPr/>
      </p:nvGrpSpPr>
      <p:grpSpPr>
        <a:xfrm>
          <a:off x="0" y="0"/>
          <a:ext cx="0" cy="0"/>
          <a:chOff x="0" y="0"/>
          <a:chExt cx="0" cy="0"/>
        </a:xfrm>
      </p:grpSpPr>
      <p:sp>
        <p:nvSpPr>
          <p:cNvPr id="14" name="Google Shape;14;p29"/>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9"/>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2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0"/>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30"/>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3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3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1"/>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3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3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2"/>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32"/>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9" name="Google Shape;29;p3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33"/>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3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34"/>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34"/>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6" name="Google Shape;36;p34"/>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7" name="Google Shape;37;p3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35"/>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35"/>
          <p:cNvSpPr/>
          <p:nvPr>
            <p:ph idx="2" type="pic"/>
          </p:nvPr>
        </p:nvSpPr>
        <p:spPr>
          <a:xfrm>
            <a:off x="1792288" y="612775"/>
            <a:ext cx="5486402" cy="4114800"/>
          </a:xfrm>
          <a:prstGeom prst="rect">
            <a:avLst/>
          </a:prstGeom>
          <a:noFill/>
          <a:ln>
            <a:noFill/>
          </a:ln>
        </p:spPr>
      </p:sp>
      <p:sp>
        <p:nvSpPr>
          <p:cNvPr id="41" name="Google Shape;41;p35"/>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2" name="Google Shape;42;p3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27"/>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8" name="Google Shape;8;p2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hyperlink" Target="https://www.youtube.com/watch?v=dA7GuMQ-9F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hyperlink" Target="https://youtu.be/DQu8aqqi-oQ" TargetMode="External"/><Relationship Id="rId5"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s://www.alislam.org/quran/app/61:15" TargetMode="External"/><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www.alislam.org/quran/app/61:15" TargetMode="External"/><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sp>
        <p:nvSpPr>
          <p:cNvPr id="47" name="Google Shape;47;p1"/>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48" name="Google Shape;48;p1"/>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January 2022</a:t>
            </a:r>
            <a:endParaRPr b="1" i="0" sz="2400" u="none" cap="none" strike="noStrike">
              <a:solidFill>
                <a:srgbClr val="000000"/>
              </a:solidFill>
              <a:latin typeface="Helvetica Neue"/>
              <a:ea typeface="Helvetica Neue"/>
              <a:cs typeface="Helvetica Neue"/>
              <a:sym typeface="Helvetica Neue"/>
            </a:endParaRPr>
          </a:p>
        </p:txBody>
      </p:sp>
      <p:sp>
        <p:nvSpPr>
          <p:cNvPr id="49" name="Google Shape;49;p1"/>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0"/>
          <p:cNvSpPr txBox="1"/>
          <p:nvPr/>
        </p:nvSpPr>
        <p:spPr>
          <a:xfrm>
            <a:off x="3383495" y="466868"/>
            <a:ext cx="2642068"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Discussion Scenario </a:t>
            </a:r>
            <a:endParaRPr/>
          </a:p>
        </p:txBody>
      </p:sp>
      <p:sp>
        <p:nvSpPr>
          <p:cNvPr id="116" name="Google Shape;116;p10"/>
          <p:cNvSpPr txBox="1"/>
          <p:nvPr/>
        </p:nvSpPr>
        <p:spPr>
          <a:xfrm>
            <a:off x="318263" y="1855052"/>
            <a:ext cx="4472609" cy="3116236"/>
          </a:xfrm>
          <a:prstGeom prst="rect">
            <a:avLst/>
          </a:prstGeom>
          <a:noFill/>
          <a:ln>
            <a:noFill/>
          </a:ln>
        </p:spPr>
        <p:txBody>
          <a:bodyPr anchorCtr="0" anchor="t" bIns="34275" lIns="34275" spcFirstLastPara="1" rIns="34275" wrap="square" tIns="34275">
            <a:spAutoFit/>
          </a:bodyPr>
          <a:lstStyle/>
          <a:p>
            <a:pPr indent="0" lvl="0" marL="0" marR="0" rtl="0" algn="just">
              <a:lnSpc>
                <a:spcPct val="90000"/>
              </a:lnSpc>
              <a:spcBef>
                <a:spcPts val="0"/>
              </a:spcBef>
              <a:spcAft>
                <a:spcPts val="0"/>
              </a:spcAft>
              <a:buNone/>
            </a:pPr>
            <a:r>
              <a:rPr lang="en-US" sz="2200">
                <a:solidFill>
                  <a:schemeClr val="dk1"/>
                </a:solidFill>
                <a:latin typeface="Calibri"/>
                <a:ea typeface="Calibri"/>
                <a:cs typeface="Calibri"/>
                <a:sym typeface="Calibri"/>
              </a:rPr>
              <a:t>A Za’im approached a Nasir about Ansar Chanda. The Nasir seemed visibly upset. He had just finished talking to Jama’at finance secretary. He said there is no mention of Ansar Chanda in the Holy Quran or Ahadith. Why does the Jama’at need my $100. If the Jama’at is from Allah, why do you keep asking for Chanda? Allah can support it. </a:t>
            </a:r>
            <a:endParaRPr/>
          </a:p>
        </p:txBody>
      </p:sp>
      <p:pic>
        <p:nvPicPr>
          <p:cNvPr descr="January meeting Scenario.pdf" id="117" name="Google Shape;117;p10"/>
          <p:cNvPicPr preferRelativeResize="0"/>
          <p:nvPr/>
        </p:nvPicPr>
        <p:blipFill rotWithShape="1">
          <a:blip r:embed="rId4">
            <a:alphaModFix/>
          </a:blip>
          <a:srcRect b="0" l="0" r="0" t="0"/>
          <a:stretch/>
        </p:blipFill>
        <p:spPr>
          <a:xfrm>
            <a:off x="13052490" y="-2664843"/>
            <a:ext cx="3974525" cy="5143502"/>
          </a:xfrm>
          <a:prstGeom prst="rect">
            <a:avLst/>
          </a:prstGeom>
          <a:noFill/>
          <a:ln>
            <a:noFill/>
          </a:ln>
        </p:spPr>
      </p:pic>
      <p:pic>
        <p:nvPicPr>
          <p:cNvPr id="118" name="Google Shape;118;p10"/>
          <p:cNvPicPr preferRelativeResize="0"/>
          <p:nvPr/>
        </p:nvPicPr>
        <p:blipFill rotWithShape="1">
          <a:blip r:embed="rId5">
            <a:alphaModFix/>
          </a:blip>
          <a:srcRect b="0" l="0" r="0" t="0"/>
          <a:stretch/>
        </p:blipFill>
        <p:spPr>
          <a:xfrm>
            <a:off x="5246424" y="1977995"/>
            <a:ext cx="3296335" cy="2472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11"/>
          <p:cNvSpPr txBox="1"/>
          <p:nvPr/>
        </p:nvSpPr>
        <p:spPr>
          <a:xfrm>
            <a:off x="3405386" y="456469"/>
            <a:ext cx="1407756"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Discussion</a:t>
            </a:r>
            <a:endParaRPr/>
          </a:p>
        </p:txBody>
      </p:sp>
      <p:sp>
        <p:nvSpPr>
          <p:cNvPr id="124" name="Google Shape;124;p11"/>
          <p:cNvSpPr txBox="1"/>
          <p:nvPr/>
        </p:nvSpPr>
        <p:spPr>
          <a:xfrm>
            <a:off x="587976" y="2690290"/>
            <a:ext cx="7559626" cy="1745048"/>
          </a:xfrm>
          <a:prstGeom prst="rect">
            <a:avLst/>
          </a:prstGeom>
          <a:noFill/>
          <a:ln>
            <a:noFill/>
          </a:ln>
        </p:spPr>
        <p:txBody>
          <a:bodyPr anchorCtr="0" anchor="t" bIns="34275" lIns="34275" spcFirstLastPara="1" rIns="34275" wrap="square" tIns="34275">
            <a:normAutofit fontScale="70000" lnSpcReduction="20000"/>
          </a:bodyPr>
          <a:lstStyle/>
          <a:p>
            <a:pPr indent="-269778" lvl="0" marL="269747" marR="0" rtl="0" algn="l">
              <a:lnSpc>
                <a:spcPct val="90000"/>
              </a:lnSpc>
              <a:spcBef>
                <a:spcPts val="0"/>
              </a:spcBef>
              <a:spcAft>
                <a:spcPts val="0"/>
              </a:spcAft>
              <a:buClr>
                <a:schemeClr val="dk1"/>
              </a:buClr>
              <a:buSzPct val="123000"/>
              <a:buFont typeface="Helvetica Neue"/>
              <a:buChar char="•"/>
            </a:pPr>
            <a:r>
              <a:rPr lang="en-US" sz="2832">
                <a:solidFill>
                  <a:schemeClr val="dk1"/>
                </a:solidFill>
                <a:latin typeface="Helvetica Neue"/>
                <a:ea typeface="Helvetica Neue"/>
                <a:cs typeface="Helvetica Neue"/>
                <a:sym typeface="Helvetica Neue"/>
              </a:rPr>
              <a:t>Why was the Nasir upset?</a:t>
            </a:r>
            <a:endParaRPr/>
          </a:p>
          <a:p>
            <a:pPr indent="-269778" lvl="0" marL="269747" marR="0" rtl="0" algn="l">
              <a:lnSpc>
                <a:spcPct val="90000"/>
              </a:lnSpc>
              <a:spcBef>
                <a:spcPts val="1950"/>
              </a:spcBef>
              <a:spcAft>
                <a:spcPts val="0"/>
              </a:spcAft>
              <a:buClr>
                <a:schemeClr val="dk1"/>
              </a:buClr>
              <a:buSzPct val="123000"/>
              <a:buFont typeface="Helvetica Neue"/>
              <a:buChar char="•"/>
            </a:pPr>
            <a:r>
              <a:rPr lang="en-US" sz="2832">
                <a:solidFill>
                  <a:schemeClr val="dk1"/>
                </a:solidFill>
                <a:latin typeface="Helvetica Neue"/>
                <a:ea typeface="Helvetica Neue"/>
                <a:cs typeface="Helvetica Neue"/>
                <a:sym typeface="Helvetica Neue"/>
              </a:rPr>
              <a:t>Does the Nasir have a point? Allah the Almighty is all powerful and can provide victory to Jama’at without our help?</a:t>
            </a:r>
            <a:endParaRPr/>
          </a:p>
          <a:p>
            <a:pPr indent="-269778" lvl="0" marL="269747" marR="0" rtl="0" algn="l">
              <a:lnSpc>
                <a:spcPct val="90000"/>
              </a:lnSpc>
              <a:spcBef>
                <a:spcPts val="1950"/>
              </a:spcBef>
              <a:spcAft>
                <a:spcPts val="0"/>
              </a:spcAft>
              <a:buClr>
                <a:schemeClr val="dk1"/>
              </a:buClr>
              <a:buSzPct val="123000"/>
              <a:buFont typeface="Helvetica Neue"/>
              <a:buChar char="•"/>
            </a:pPr>
            <a:r>
              <a:rPr lang="en-US" sz="2832">
                <a:solidFill>
                  <a:schemeClr val="dk1"/>
                </a:solidFill>
                <a:latin typeface="Helvetica Neue"/>
                <a:ea typeface="Helvetica Neue"/>
                <a:cs typeface="Helvetica Neue"/>
                <a:sym typeface="Helvetica Neue"/>
              </a:rPr>
              <a:t>How can one be called a true Nasir?</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12"/>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700"/>
              <a:buFont typeface="Calibri"/>
              <a:buNone/>
            </a:pPr>
            <a:r>
              <a:rPr lang="en-US" sz="2700">
                <a:solidFill>
                  <a:schemeClr val="lt1"/>
                </a:solidFill>
              </a:rPr>
              <a:t>Nahno Anasrullah</a:t>
            </a:r>
            <a:endParaRPr sz="2700">
              <a:solidFill>
                <a:schemeClr val="lt1"/>
              </a:solidFill>
            </a:endParaRPr>
          </a:p>
        </p:txBody>
      </p:sp>
      <p:sp>
        <p:nvSpPr>
          <p:cNvPr id="130" name="Google Shape;130;p12"/>
          <p:cNvSpPr txBox="1"/>
          <p:nvPr>
            <p:ph idx="1" type="body"/>
          </p:nvPr>
        </p:nvSpPr>
        <p:spPr>
          <a:xfrm>
            <a:off x="532188" y="1467529"/>
            <a:ext cx="8079624" cy="3390268"/>
          </a:xfrm>
          <a:prstGeom prst="rect">
            <a:avLst/>
          </a:prstGeom>
          <a:noFill/>
          <a:ln>
            <a:noFill/>
          </a:ln>
        </p:spPr>
        <p:txBody>
          <a:bodyPr anchorCtr="0" anchor="t" bIns="45700" lIns="45700" spcFirstLastPara="1" rIns="45700" wrap="square" tIns="45700">
            <a:noAutofit/>
          </a:bodyPr>
          <a:lstStyle/>
          <a:p>
            <a:pPr indent="-257175" lvl="0" marL="257175" rtl="0" algn="just">
              <a:lnSpc>
                <a:spcPct val="100000"/>
              </a:lnSpc>
              <a:spcBef>
                <a:spcPts val="0"/>
              </a:spcBef>
              <a:spcAft>
                <a:spcPts val="0"/>
              </a:spcAft>
              <a:buClr>
                <a:srgbClr val="000000"/>
              </a:buClr>
              <a:buSzPts val="1800"/>
              <a:buChar char="•"/>
            </a:pPr>
            <a:r>
              <a:rPr b="1" i="1" lang="en-US" sz="1800"/>
              <a:t>“On one occasion the Promised Messiah (peace be upon him) said that when the prophets (peace be upon them) asked ‘Who is it that will help me in taking people towards Allah the Almighty?’ it was because it is the law of nature that to complete grand and important tasks there is the need of helpers. Such great tasks cannot be completed by just one person. Moreover, even though the Prophets manifested the highest standards of reliance and trust upon God, according to this law of nature they still also called upon helpers.”</a:t>
            </a:r>
            <a:endParaRPr/>
          </a:p>
          <a:p>
            <a:pPr indent="-257175" lvl="0" marL="257175" rtl="0" algn="just">
              <a:lnSpc>
                <a:spcPct val="100000"/>
              </a:lnSpc>
              <a:spcBef>
                <a:spcPts val="525"/>
              </a:spcBef>
              <a:spcAft>
                <a:spcPts val="0"/>
              </a:spcAft>
              <a:buClr>
                <a:srgbClr val="000000"/>
              </a:buClr>
              <a:buSzPts val="1800"/>
              <a:buChar char="•"/>
            </a:pPr>
            <a:r>
              <a:rPr b="1" i="1" lang="en-US" sz="1800"/>
              <a:t>“Therefore, you who call yourselves ‘Ansarullah’ (The helpers of God) must always keep this at the forefront of your mind that you can only truly be called ‘Ansarullah’ when you answer the call of the Imam of this Age, the appointed one of God, the Promised Messiah and Mahdi, and are not just Ansarullah by name. Rather, be those who sincerely raise slogans that ‘we are the helpers of Allah’, whilst understanding this spirit as well.”</a:t>
            </a:r>
            <a:endParaRPr sz="1800"/>
          </a:p>
        </p:txBody>
      </p:sp>
      <p:sp>
        <p:nvSpPr>
          <p:cNvPr id="131" name="Google Shape;131;p12"/>
          <p:cNvSpPr txBox="1"/>
          <p:nvPr/>
        </p:nvSpPr>
        <p:spPr>
          <a:xfrm>
            <a:off x="611622" y="5433439"/>
            <a:ext cx="7920756" cy="400108"/>
          </a:xfrm>
          <a:prstGeom prst="rect">
            <a:avLst/>
          </a:prstGeom>
          <a:noFill/>
          <a:ln>
            <a:noFill/>
          </a:ln>
        </p:spPr>
        <p:txBody>
          <a:bodyPr anchorCtr="0" anchor="t" bIns="34275" lIns="34275" spcFirstLastPara="1" rIns="34275" wrap="square" tIns="34275">
            <a:spAutoFit/>
          </a:bodyPr>
          <a:lstStyle/>
          <a:p>
            <a:pPr indent="0" lvl="0" marL="0" marR="0" rtl="0" algn="l">
              <a:spcBef>
                <a:spcPts val="300"/>
              </a:spcBef>
              <a:spcAft>
                <a:spcPts val="0"/>
              </a:spcAft>
              <a:buNone/>
            </a:pPr>
            <a:r>
              <a:rPr lang="en-US" sz="1900">
                <a:solidFill>
                  <a:srgbClr val="000000"/>
                </a:solidFill>
                <a:latin typeface="Calibri"/>
                <a:ea typeface="Calibri"/>
                <a:cs typeface="Calibri"/>
                <a:sym typeface="Calibri"/>
              </a:rPr>
              <a:t>Based on Huzoor’s address in the final session of UK Ansarullah Ijtima, 9/12/21</a:t>
            </a:r>
            <a:endParaRPr sz="27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13"/>
          <p:cNvSpPr txBox="1"/>
          <p:nvPr>
            <p:ph idx="1" type="body"/>
          </p:nvPr>
        </p:nvSpPr>
        <p:spPr>
          <a:xfrm>
            <a:off x="462169" y="1803372"/>
            <a:ext cx="8224631" cy="2459934"/>
          </a:xfrm>
          <a:prstGeom prst="rect">
            <a:avLst/>
          </a:prstGeom>
          <a:noFill/>
          <a:ln>
            <a:noFill/>
          </a:ln>
        </p:spPr>
        <p:txBody>
          <a:bodyPr anchorCtr="0" anchor="t" bIns="45700" lIns="45700" spcFirstLastPara="1" rIns="45700" wrap="square" tIns="45700">
            <a:normAutofit/>
          </a:bodyPr>
          <a:lstStyle/>
          <a:p>
            <a:pPr indent="0" lvl="0" marL="0" rtl="0" algn="just">
              <a:lnSpc>
                <a:spcPct val="100000"/>
              </a:lnSpc>
              <a:spcBef>
                <a:spcPts val="0"/>
              </a:spcBef>
              <a:spcAft>
                <a:spcPts val="0"/>
              </a:spcAft>
              <a:buClr>
                <a:srgbClr val="000000"/>
              </a:buClr>
              <a:buSzPts val="1800"/>
              <a:buNone/>
            </a:pPr>
            <a:r>
              <a:rPr lang="en-US" sz="1800"/>
              <a:t>‘Every man and woman should make an effort in their prayers and in their practices to bring about positive changes in themselves and become true models of those who take bai’at. This is so that they can be counted amongst those people who are not only concerned about their own good practices but are also concerned about the welfare of their next generation for which Allah the Exalted has taught us in the prayer: ‘Our Lord, grant us of our spouses and children the delight of our eyes and make each of us a leader of the righteous.’</a:t>
            </a:r>
            <a:endParaRPr/>
          </a:p>
          <a:p>
            <a:pPr indent="0" lvl="7" marL="2400300" rtl="0" algn="l">
              <a:lnSpc>
                <a:spcPct val="100000"/>
              </a:lnSpc>
              <a:spcBef>
                <a:spcPts val="525"/>
              </a:spcBef>
              <a:spcAft>
                <a:spcPts val="0"/>
              </a:spcAft>
              <a:buClr>
                <a:srgbClr val="000000"/>
              </a:buClr>
              <a:buSzPts val="1800"/>
              <a:buNone/>
            </a:pPr>
            <a:r>
              <a:rPr lang="en-US" sz="1800"/>
              <a:t>(25:75)</a:t>
            </a:r>
            <a:r>
              <a:rPr lang="en-US"/>
              <a:t> </a:t>
            </a:r>
            <a:r>
              <a:rPr lang="en-US" sz="1650"/>
              <a:t>6/25/11 Address to ladies, Jalsa Germany </a:t>
            </a:r>
            <a:endParaRPr/>
          </a:p>
          <a:p>
            <a:pPr indent="-104775" lvl="0" marL="257175" rtl="0" algn="l">
              <a:lnSpc>
                <a:spcPct val="100000"/>
              </a:lnSpc>
              <a:spcBef>
                <a:spcPts val="525"/>
              </a:spcBef>
              <a:spcAft>
                <a:spcPts val="0"/>
              </a:spcAft>
              <a:buClr>
                <a:srgbClr val="000000"/>
              </a:buClr>
              <a:buSzPts val="2400"/>
              <a:buNone/>
            </a:pPr>
            <a:r>
              <a:t/>
            </a:r>
            <a:endParaRPr/>
          </a:p>
        </p:txBody>
      </p:sp>
      <p:sp>
        <p:nvSpPr>
          <p:cNvPr id="137" name="Google Shape;137;p13"/>
          <p:cNvSpPr txBox="1"/>
          <p:nvPr>
            <p:ph type="title"/>
          </p:nvPr>
        </p:nvSpPr>
        <p:spPr>
          <a:xfrm>
            <a:off x="3473726" y="372566"/>
            <a:ext cx="5213074" cy="53945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2700"/>
              <a:buFont typeface="Calibri"/>
              <a:buNone/>
            </a:pPr>
            <a:r>
              <a:rPr lang="en-US" sz="2700">
                <a:solidFill>
                  <a:schemeClr val="lt1"/>
                </a:solidFill>
              </a:rPr>
              <a:t>Domestic responsibility Segment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1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43" name="Google Shape;143;p14"/>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44" name="Google Shape;144;p14"/>
          <p:cNvSpPr txBox="1"/>
          <p:nvPr/>
        </p:nvSpPr>
        <p:spPr>
          <a:xfrm>
            <a:off x="3396531" y="444965"/>
            <a:ext cx="1395876"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Salat Page</a:t>
            </a:r>
            <a:endParaRPr/>
          </a:p>
        </p:txBody>
      </p:sp>
      <p:pic>
        <p:nvPicPr>
          <p:cNvPr id="145" name="Google Shape;145;p14"/>
          <p:cNvPicPr preferRelativeResize="0"/>
          <p:nvPr/>
        </p:nvPicPr>
        <p:blipFill rotWithShape="1">
          <a:blip r:embed="rId4">
            <a:alphaModFix/>
          </a:blip>
          <a:srcRect b="0" l="0" r="0" t="0"/>
          <a:stretch/>
        </p:blipFill>
        <p:spPr>
          <a:xfrm>
            <a:off x="1901536" y="1960662"/>
            <a:ext cx="5332928" cy="1557122"/>
          </a:xfrm>
          <a:prstGeom prst="rect">
            <a:avLst/>
          </a:prstGeom>
          <a:noFill/>
          <a:ln>
            <a:noFill/>
          </a:ln>
        </p:spPr>
      </p:pic>
      <p:sp>
        <p:nvSpPr>
          <p:cNvPr id="146" name="Google Shape;146;p14"/>
          <p:cNvSpPr/>
          <p:nvPr/>
        </p:nvSpPr>
        <p:spPr>
          <a:xfrm>
            <a:off x="826925" y="3902738"/>
            <a:ext cx="7566764"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212529"/>
                </a:solidFill>
                <a:latin typeface="Arial"/>
                <a:ea typeface="Arial"/>
                <a:cs typeface="Arial"/>
                <a:sym typeface="Arial"/>
              </a:rPr>
              <a:t>“In reality, </a:t>
            </a:r>
            <a:r>
              <a:rPr i="1" lang="en-US" sz="1800">
                <a:solidFill>
                  <a:srgbClr val="212529"/>
                </a:solidFill>
                <a:latin typeface="Arial"/>
                <a:ea typeface="Arial"/>
                <a:cs typeface="Arial"/>
                <a:sym typeface="Arial"/>
              </a:rPr>
              <a:t>Salat</a:t>
            </a:r>
            <a:r>
              <a:rPr lang="en-US" sz="1800">
                <a:solidFill>
                  <a:srgbClr val="212529"/>
                </a:solidFill>
                <a:latin typeface="Arial"/>
                <a:ea typeface="Arial"/>
                <a:cs typeface="Arial"/>
                <a:sym typeface="Arial"/>
              </a:rPr>
              <a:t> is but a name for plunging into a fire, and after plunging into a fire of Divine love and fear of Allah, to burn one’s being and burn everything except Allah; and it is but a name for such a state wherein God, and only God remains in sight; and man progresses to such a state wherein he speaks when God wishes, and walks when God wishes; the whole of his moving or remaining still, his performing an action or abandoning an action begins to conform to Allah’s will and the ego is annihilated.” </a:t>
            </a:r>
            <a:r>
              <a:rPr i="1" lang="en-US" sz="1800">
                <a:solidFill>
                  <a:srgbClr val="212529"/>
                </a:solidFill>
                <a:latin typeface="Arial"/>
                <a:ea typeface="Arial"/>
                <a:cs typeface="Arial"/>
                <a:sym typeface="Arial"/>
              </a:rPr>
              <a:t>(Malfuzat, Vol.10, pp.314)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15"/>
          <p:cNvSpPr/>
          <p:nvPr/>
        </p:nvSpPr>
        <p:spPr>
          <a:xfrm>
            <a:off x="4377358" y="3581447"/>
            <a:ext cx="3416936" cy="276997"/>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52" name="Google Shape;152;p1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53" name="Google Shape;153;p15"/>
          <p:cNvSpPr txBox="1"/>
          <p:nvPr/>
        </p:nvSpPr>
        <p:spPr>
          <a:xfrm>
            <a:off x="3362798" y="435541"/>
            <a:ext cx="5314273"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and Physical health Segment</a:t>
            </a:r>
            <a:endParaRPr b="1" sz="2400">
              <a:solidFill>
                <a:srgbClr val="FFFFFF"/>
              </a:solidFill>
              <a:latin typeface="Calibri"/>
              <a:ea typeface="Calibri"/>
              <a:cs typeface="Calibri"/>
              <a:sym typeface="Calibri"/>
            </a:endParaRPr>
          </a:p>
        </p:txBody>
      </p:sp>
      <p:sp>
        <p:nvSpPr>
          <p:cNvPr id="154" name="Google Shape;154;p1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55" name="Google Shape;155;p15"/>
          <p:cNvSpPr/>
          <p:nvPr/>
        </p:nvSpPr>
        <p:spPr>
          <a:xfrm>
            <a:off x="566843" y="2150286"/>
            <a:ext cx="295687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questions of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general knowledge and/or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religious knowledge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followed by their answers.</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A thought-provoking video and 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156" name="Google Shape;156;p15"/>
          <p:cNvPicPr preferRelativeResize="0"/>
          <p:nvPr/>
        </p:nvPicPr>
        <p:blipFill rotWithShape="1">
          <a:blip r:embed="rId4">
            <a:alphaModFix/>
          </a:blip>
          <a:srcRect b="0" l="0" r="0" t="0"/>
          <a:stretch/>
        </p:blipFill>
        <p:spPr>
          <a:xfrm>
            <a:off x="4377358" y="2684834"/>
            <a:ext cx="3099116" cy="23243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16"/>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2" name="Google Shape;162;p16"/>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63" name="Google Shape;163;p16"/>
          <p:cNvSpPr txBox="1"/>
          <p:nvPr/>
        </p:nvSpPr>
        <p:spPr>
          <a:xfrm>
            <a:off x="3424830" y="466851"/>
            <a:ext cx="1981631"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Health </a:t>
            </a:r>
            <a:endParaRPr b="1" sz="2400">
              <a:solidFill>
                <a:srgbClr val="FFFFFF"/>
              </a:solidFill>
              <a:latin typeface="Calibri"/>
              <a:ea typeface="Calibri"/>
              <a:cs typeface="Calibri"/>
              <a:sym typeface="Calibri"/>
            </a:endParaRPr>
          </a:p>
        </p:txBody>
      </p:sp>
      <p:pic>
        <p:nvPicPr>
          <p:cNvPr id="164" name="Google Shape;164;p16"/>
          <p:cNvPicPr preferRelativeResize="0"/>
          <p:nvPr/>
        </p:nvPicPr>
        <p:blipFill rotWithShape="1">
          <a:blip r:embed="rId4">
            <a:alphaModFix/>
          </a:blip>
          <a:srcRect b="0" l="0" r="0" t="0"/>
          <a:stretch/>
        </p:blipFill>
        <p:spPr>
          <a:xfrm>
            <a:off x="2292031" y="1917124"/>
            <a:ext cx="4567271" cy="32107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g10b4ee22bd9_0_50"/>
          <p:cNvSpPr txBox="1"/>
          <p:nvPr/>
        </p:nvSpPr>
        <p:spPr>
          <a:xfrm>
            <a:off x="3382954" y="471162"/>
            <a:ext cx="2346900" cy="4386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Quiz</a:t>
            </a:r>
            <a:endParaRPr b="1" sz="2400">
              <a:solidFill>
                <a:srgbClr val="FFFFFF"/>
              </a:solidFill>
              <a:latin typeface="Calibri"/>
              <a:ea typeface="Calibri"/>
              <a:cs typeface="Calibri"/>
              <a:sym typeface="Calibri"/>
            </a:endParaRPr>
          </a:p>
        </p:txBody>
      </p:sp>
      <p:sp>
        <p:nvSpPr>
          <p:cNvPr id="170" name="Google Shape;170;g10b4ee22bd9_0_50"/>
          <p:cNvSpPr txBox="1"/>
          <p:nvPr/>
        </p:nvSpPr>
        <p:spPr>
          <a:xfrm>
            <a:off x="470000" y="1383125"/>
            <a:ext cx="6947400" cy="4567200"/>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What is the main cause of seasons on the earth?</a:t>
            </a:r>
            <a:endParaRPr/>
          </a:p>
          <a:p>
            <a:pPr indent="-400050" lvl="1"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Speed of earth’s motion	 	</a:t>
            </a:r>
            <a:endParaRPr/>
          </a:p>
          <a:p>
            <a:pPr indent="-400050" lvl="1"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Tilt of earth’s axis 	</a:t>
            </a:r>
            <a:endParaRPr/>
          </a:p>
          <a:p>
            <a:pPr indent="-400050" lvl="1"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Distance between sun and moon</a:t>
            </a:r>
            <a:endParaRPr b="0" i="0" sz="1600" u="none" cap="none" strike="noStrike">
              <a:solidFill>
                <a:schemeClr val="dk1"/>
              </a:solidFill>
              <a:latin typeface="Calibri"/>
              <a:ea typeface="Calibri"/>
              <a:cs typeface="Calibri"/>
              <a:sym typeface="Calibri"/>
            </a:endParaRPr>
          </a:p>
          <a:p>
            <a:pPr indent="0" lvl="0" marL="914400" marR="0" rtl="0" algn="l">
              <a:spcBef>
                <a:spcPts val="375"/>
              </a:spcBef>
              <a:spcAft>
                <a:spcPts val="0"/>
              </a:spcAft>
              <a:buNone/>
            </a:pPr>
            <a:r>
              <a:t/>
            </a:r>
            <a:endParaRPr sz="1600">
              <a:solidFill>
                <a:schemeClr val="dk1"/>
              </a:solidFill>
              <a:latin typeface="Calibri"/>
              <a:ea typeface="Calibri"/>
              <a:cs typeface="Calibri"/>
              <a:sym typeface="Calibri"/>
            </a:endParaRPr>
          </a:p>
          <a:p>
            <a:pPr indent="-342900" lvl="0" marL="342900" marR="0" rtl="0" algn="l">
              <a:spcBef>
                <a:spcPts val="375"/>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Effective hand sanitizer contains at least this much alcohol? </a:t>
            </a:r>
            <a:endParaRPr/>
          </a:p>
          <a:p>
            <a:pPr indent="-400050" lvl="1"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10% 						</a:t>
            </a:r>
            <a:endParaRPr/>
          </a:p>
          <a:p>
            <a:pPr indent="-400050" lvl="1"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60% 			</a:t>
            </a:r>
            <a:endParaRPr/>
          </a:p>
          <a:p>
            <a:pPr indent="-400050" lvl="1"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100%</a:t>
            </a:r>
            <a:endParaRPr b="0" i="0" sz="1600" u="none" cap="none" strike="noStrike">
              <a:solidFill>
                <a:schemeClr val="dk1"/>
              </a:solidFill>
              <a:latin typeface="Calibri"/>
              <a:ea typeface="Calibri"/>
              <a:cs typeface="Calibri"/>
              <a:sym typeface="Calibri"/>
            </a:endParaRPr>
          </a:p>
          <a:p>
            <a:pPr indent="0" lvl="0" marL="914400" marR="0" rtl="0" algn="l">
              <a:spcBef>
                <a:spcPts val="375"/>
              </a:spcBef>
              <a:spcAft>
                <a:spcPts val="0"/>
              </a:spcAft>
              <a:buNone/>
            </a:pPr>
            <a:r>
              <a:t/>
            </a:r>
            <a:endParaRPr sz="1600">
              <a:solidFill>
                <a:schemeClr val="dk1"/>
              </a:solidFill>
              <a:latin typeface="Calibri"/>
              <a:ea typeface="Calibri"/>
              <a:cs typeface="Calibri"/>
              <a:sym typeface="Calibri"/>
            </a:endParaRPr>
          </a:p>
          <a:p>
            <a:pPr indent="-342900" lvl="0" marL="342900" marR="0" rtl="0" algn="l">
              <a:spcBef>
                <a:spcPts val="375"/>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In 1955, Hadhrat Khalifatul Masih II (ra) wrote a letter to USA Jama’at. What was the subject matter of this letter? </a:t>
            </a:r>
            <a:endParaRPr/>
          </a:p>
          <a:p>
            <a:pPr indent="-454025" lvl="2"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Wasiyyat. 				</a:t>
            </a:r>
            <a:endParaRPr/>
          </a:p>
          <a:p>
            <a:pPr indent="-454025" lvl="2"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Education  		</a:t>
            </a:r>
            <a:endParaRPr/>
          </a:p>
          <a:p>
            <a:pPr indent="-454025" lvl="2" marL="742950" marR="0" rtl="0" algn="l">
              <a:spcBef>
                <a:spcPts val="375"/>
              </a:spcBef>
              <a:spcAft>
                <a:spcPts val="0"/>
              </a:spcAft>
              <a:buClr>
                <a:schemeClr val="dk1"/>
              </a:buClr>
              <a:buSzPts val="1600"/>
              <a:buFont typeface="Helvetica Neue"/>
              <a:buAutoNum type="romanLcPeriod"/>
            </a:pPr>
            <a:r>
              <a:rPr b="0" i="0" lang="en-US" sz="1600" u="none" cap="none" strike="noStrike">
                <a:solidFill>
                  <a:schemeClr val="dk1"/>
                </a:solidFill>
                <a:latin typeface="Calibri"/>
                <a:ea typeface="Calibri"/>
                <a:cs typeface="Calibri"/>
                <a:sym typeface="Calibri"/>
              </a:rPr>
              <a:t>Tabligh</a:t>
            </a:r>
            <a:endParaRPr/>
          </a:p>
          <a:p>
            <a:pPr indent="-241300" lvl="0" marL="342900" marR="0" rtl="0" algn="l">
              <a:spcBef>
                <a:spcPts val="375"/>
              </a:spcBef>
              <a:spcAft>
                <a:spcPts val="0"/>
              </a:spcAft>
              <a:buClr>
                <a:schemeClr val="dk1"/>
              </a:buClr>
              <a:buSzPts val="1600"/>
              <a:buFont typeface="Calibri"/>
              <a:buNone/>
            </a:pPr>
            <a:r>
              <a:t/>
            </a:r>
            <a:endParaRPr sz="1600">
              <a:solidFill>
                <a:srgbClr val="000000"/>
              </a:solidFill>
              <a:latin typeface="Calibri"/>
              <a:ea typeface="Calibri"/>
              <a:cs typeface="Calibri"/>
              <a:sym typeface="Calibri"/>
            </a:endParaRPr>
          </a:p>
        </p:txBody>
      </p:sp>
      <p:pic>
        <p:nvPicPr>
          <p:cNvPr id="171" name="Google Shape;171;g10b4ee22bd9_0_50"/>
          <p:cNvPicPr preferRelativeResize="0"/>
          <p:nvPr/>
        </p:nvPicPr>
        <p:blipFill rotWithShape="1">
          <a:blip r:embed="rId4">
            <a:alphaModFix/>
          </a:blip>
          <a:srcRect b="0" l="0" r="0" t="0"/>
          <a:stretch/>
        </p:blipFill>
        <p:spPr>
          <a:xfrm>
            <a:off x="6204522" y="1561493"/>
            <a:ext cx="2939478" cy="19400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18"/>
          <p:cNvSpPr txBox="1"/>
          <p:nvPr/>
        </p:nvSpPr>
        <p:spPr>
          <a:xfrm>
            <a:off x="3382955" y="422523"/>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177" name="Google Shape;177;p18"/>
          <p:cNvSpPr txBox="1"/>
          <p:nvPr/>
        </p:nvSpPr>
        <p:spPr>
          <a:xfrm>
            <a:off x="853744" y="2123614"/>
            <a:ext cx="6106730" cy="1439706"/>
          </a:xfrm>
          <a:prstGeom prst="rect">
            <a:avLst/>
          </a:prstGeom>
          <a:noFill/>
          <a:ln>
            <a:noFill/>
          </a:ln>
        </p:spPr>
        <p:txBody>
          <a:bodyPr anchorCtr="0" anchor="t" bIns="34275" lIns="34275" spcFirstLastPara="1" rIns="34275" wrap="square" tIns="34275">
            <a:normAutofit/>
          </a:bodyPr>
          <a:lstStyle/>
          <a:p>
            <a:pPr indent="-342900" lvl="0" marL="3429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Tilt of earth’s axis in relation to the sun</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At least 60%</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Wasiyyat</a:t>
            </a:r>
            <a:endParaRPr sz="1800">
              <a:solidFill>
                <a:srgbClr val="000000"/>
              </a:solidFill>
              <a:latin typeface="Calibri"/>
              <a:ea typeface="Calibri"/>
              <a:cs typeface="Calibri"/>
              <a:sym typeface="Calibri"/>
            </a:endParaRPr>
          </a:p>
        </p:txBody>
      </p:sp>
      <p:pic>
        <p:nvPicPr>
          <p:cNvPr id="178" name="Google Shape;178;p18"/>
          <p:cNvPicPr preferRelativeResize="0"/>
          <p:nvPr/>
        </p:nvPicPr>
        <p:blipFill rotWithShape="1">
          <a:blip r:embed="rId4">
            <a:alphaModFix/>
          </a:blip>
          <a:srcRect b="0" l="0" r="0" t="0"/>
          <a:stretch/>
        </p:blipFill>
        <p:spPr>
          <a:xfrm>
            <a:off x="6011956" y="1623264"/>
            <a:ext cx="2939478" cy="19400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pic>
        <p:nvPicPr>
          <p:cNvPr id="183" name="Google Shape;183;p19"/>
          <p:cNvPicPr preferRelativeResize="0"/>
          <p:nvPr/>
        </p:nvPicPr>
        <p:blipFill rotWithShape="1">
          <a:blip r:embed="rId4">
            <a:alphaModFix/>
          </a:blip>
          <a:srcRect b="0" l="0" r="0" t="0"/>
          <a:stretch/>
        </p:blipFill>
        <p:spPr>
          <a:xfrm>
            <a:off x="4280797" y="1611143"/>
            <a:ext cx="2857500" cy="2857500"/>
          </a:xfrm>
          <a:prstGeom prst="rect">
            <a:avLst/>
          </a:prstGeom>
          <a:noFill/>
          <a:ln>
            <a:noFill/>
          </a:ln>
        </p:spPr>
      </p:pic>
      <p:sp>
        <p:nvSpPr>
          <p:cNvPr id="184" name="Google Shape;184;p19"/>
          <p:cNvSpPr txBox="1"/>
          <p:nvPr/>
        </p:nvSpPr>
        <p:spPr>
          <a:xfrm>
            <a:off x="758038" y="3953077"/>
            <a:ext cx="7591425" cy="1181101"/>
          </a:xfrm>
          <a:prstGeom prst="rect">
            <a:avLst/>
          </a:prstGeom>
          <a:noFill/>
          <a:ln>
            <a:noFill/>
          </a:ln>
        </p:spPr>
        <p:txBody>
          <a:bodyPr anchorCtr="0" anchor="b"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00"/>
              <a:buFont typeface="Times New Roman"/>
              <a:buNone/>
            </a:pPr>
            <a:r>
              <a:rPr b="0" i="1" lang="en-US" sz="2800" u="none" cap="none" strike="noStrike">
                <a:solidFill>
                  <a:srgbClr val="000000"/>
                </a:solidFill>
                <a:latin typeface="Times New Roman"/>
                <a:ea typeface="Times New Roman"/>
                <a:cs typeface="Times New Roman"/>
                <a:sym typeface="Times New Roman"/>
              </a:rPr>
              <a:t>Tanvir Ahmed</a:t>
            </a:r>
            <a:endParaRPr/>
          </a:p>
          <a:p>
            <a:pPr indent="0" lvl="0" marL="0" marR="0" rtl="0" algn="l">
              <a:lnSpc>
                <a:spcPct val="100000"/>
              </a:lnSpc>
              <a:spcBef>
                <a:spcPts val="300"/>
              </a:spcBef>
              <a:spcAft>
                <a:spcPts val="0"/>
              </a:spcAft>
              <a:buClr>
                <a:srgbClr val="000000"/>
              </a:buClr>
              <a:buSzPts val="2800"/>
              <a:buFont typeface="Times New Roman"/>
              <a:buNone/>
            </a:pPr>
            <a:r>
              <a:rPr b="0" i="1" lang="en-US" sz="2800" u="none" cap="none" strike="noStrike">
                <a:solidFill>
                  <a:srgbClr val="000000"/>
                </a:solidFill>
                <a:latin typeface="Times New Roman"/>
                <a:ea typeface="Times New Roman"/>
                <a:cs typeface="Times New Roman"/>
                <a:sym typeface="Times New Roman"/>
              </a:rPr>
              <a:t>Qaid Health, Majlis Ansarullah USA</a:t>
            </a:r>
            <a:endParaRPr/>
          </a:p>
        </p:txBody>
      </p:sp>
      <p:sp>
        <p:nvSpPr>
          <p:cNvPr id="185" name="Google Shape;185;p19"/>
          <p:cNvSpPr/>
          <p:nvPr/>
        </p:nvSpPr>
        <p:spPr>
          <a:xfrm>
            <a:off x="758038" y="1939552"/>
            <a:ext cx="434961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Vaccine Safety</a:t>
            </a:r>
            <a:endParaRPr/>
          </a:p>
        </p:txBody>
      </p:sp>
      <p:sp>
        <p:nvSpPr>
          <p:cNvPr id="186" name="Google Shape;186;p19"/>
          <p:cNvSpPr txBox="1"/>
          <p:nvPr/>
        </p:nvSpPr>
        <p:spPr>
          <a:xfrm>
            <a:off x="3424830" y="466851"/>
            <a:ext cx="2085825"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Physical Health </a:t>
            </a:r>
            <a:endParaRPr b="1" sz="24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ph type="title"/>
          </p:nvPr>
        </p:nvSpPr>
        <p:spPr>
          <a:xfrm>
            <a:off x="3374679" y="432208"/>
            <a:ext cx="1956699" cy="454982"/>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55" name="Google Shape;55;p2"/>
          <p:cNvSpPr txBox="1"/>
          <p:nvPr/>
        </p:nvSpPr>
        <p:spPr>
          <a:xfrm>
            <a:off x="550848" y="1587582"/>
            <a:ext cx="6926397" cy="4060864"/>
          </a:xfrm>
          <a:prstGeom prst="rect">
            <a:avLst/>
          </a:prstGeom>
          <a:noFill/>
          <a:ln>
            <a:noFill/>
          </a:ln>
        </p:spPr>
        <p:txBody>
          <a:bodyPr anchorCtr="0" anchor="t" bIns="34275" lIns="34275" spcFirstLastPara="1" rIns="34275" wrap="square" tIns="34275">
            <a:normAutofit fontScale="92500" lnSpcReduction="10000"/>
          </a:bodyPr>
          <a:lstStyle/>
          <a:p>
            <a:pPr indent="-249491" lvl="0" marL="249459" marR="0" rtl="0" algn="l">
              <a:spcBef>
                <a:spcPts val="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Recitation of the Holy Quran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Pledge</a:t>
            </a:r>
            <a:endParaRPr b="0" i="0" sz="1800" u="none" cap="none" strike="noStrike">
              <a:solidFill>
                <a:srgbClr val="000000"/>
              </a:solidFill>
              <a:latin typeface="Calibri"/>
              <a:ea typeface="Calibri"/>
              <a:cs typeface="Calibri"/>
              <a:sym typeface="Calibri"/>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The Holy Quran segment </a:t>
            </a:r>
            <a:r>
              <a:rPr b="0" i="0" lang="en-US" sz="1600" u="none" cap="none" strike="noStrike">
                <a:solidFill>
                  <a:srgbClr val="000000"/>
                </a:solidFill>
                <a:latin typeface="Calibri"/>
                <a:ea typeface="Calibri"/>
                <a:cs typeface="Calibri"/>
                <a:sym typeface="Calibri"/>
              </a:rPr>
              <a:t>(10 min)</a:t>
            </a:r>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Khalifa’s guidance segment: Based on Huzoor’s address in the final </a:t>
            </a:r>
            <a:endParaRPr/>
          </a:p>
          <a:p>
            <a:pPr indent="0" lvl="1" marL="457200" marR="0" rtl="0" algn="l">
              <a:spcBef>
                <a:spcPts val="300"/>
              </a:spcBef>
              <a:spcAft>
                <a:spcPts val="0"/>
              </a:spcAft>
              <a:buNone/>
            </a:pPr>
            <a:r>
              <a:rPr b="0" i="0" lang="en-US" sz="1900" u="none" cap="none" strike="noStrike">
                <a:solidFill>
                  <a:srgbClr val="000000"/>
                </a:solidFill>
                <a:latin typeface="Calibri"/>
                <a:ea typeface="Calibri"/>
                <a:cs typeface="Calibri"/>
                <a:sym typeface="Calibri"/>
              </a:rPr>
              <a:t>session of UK Ansarullah Ijtema, 9/12/21 </a:t>
            </a:r>
            <a:r>
              <a:rPr b="0" i="0" lang="en-US" sz="1600" u="none" cap="none" strike="noStrike">
                <a:solidFill>
                  <a:srgbClr val="000000"/>
                </a:solidFill>
                <a:latin typeface="Calibri"/>
                <a:ea typeface="Calibri"/>
                <a:cs typeface="Calibri"/>
                <a:sym typeface="Calibri"/>
              </a:rPr>
              <a:t>(20 min)</a:t>
            </a:r>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Domestic responsibility segment </a:t>
            </a:r>
            <a:r>
              <a:rPr b="0" i="0" lang="en-US" sz="1600" u="none" cap="none" strike="noStrike">
                <a:solidFill>
                  <a:srgbClr val="0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10 </a:t>
            </a:r>
            <a:r>
              <a:rPr b="0" i="0" lang="en-US" sz="1600" u="none" cap="none" strike="noStrike">
                <a:solidFill>
                  <a:srgbClr val="000000"/>
                </a:solidFill>
                <a:latin typeface="Calibri"/>
                <a:ea typeface="Calibri"/>
                <a:cs typeface="Calibri"/>
                <a:sym typeface="Calibri"/>
              </a:rPr>
              <a:t>mins)</a:t>
            </a:r>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Salat (Daily Prayers) Segment </a:t>
            </a:r>
            <a:r>
              <a:rPr b="0" i="0" lang="en-US" sz="1600" u="none" cap="none" strike="noStrike">
                <a:solidFill>
                  <a:srgbClr val="000000"/>
                </a:solidFill>
                <a:latin typeface="Calibri"/>
                <a:ea typeface="Calibri"/>
                <a:cs typeface="Calibri"/>
                <a:sym typeface="Calibri"/>
              </a:rPr>
              <a:t>(5 mins)</a:t>
            </a:r>
            <a:endParaRPr b="0" i="0" sz="1600" u="none" cap="none" strike="noStrike">
              <a:solidFill>
                <a:srgbClr val="000000"/>
              </a:solidFill>
              <a:latin typeface="Calibri"/>
              <a:ea typeface="Calibri"/>
              <a:cs typeface="Calibri"/>
              <a:sym typeface="Calibri"/>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Health segment </a:t>
            </a:r>
            <a:r>
              <a:rPr b="0" i="0" lang="en-US" sz="1600" u="none" cap="none" strike="noStrike">
                <a:solidFill>
                  <a:srgbClr val="0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10</a:t>
            </a:r>
            <a:r>
              <a:rPr b="0" i="0" lang="en-US" sz="1600" u="none" cap="none" strike="noStrike">
                <a:solidFill>
                  <a:srgbClr val="000000"/>
                </a:solidFill>
                <a:latin typeface="Calibri"/>
                <a:ea typeface="Calibri"/>
                <a:cs typeface="Calibri"/>
                <a:sym typeface="Calibri"/>
              </a:rPr>
              <a:t> min)</a:t>
            </a:r>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Technology segment </a:t>
            </a:r>
            <a:r>
              <a:rPr b="0" i="0" lang="en-US" sz="1600" u="none" cap="none" strike="noStrike">
                <a:solidFill>
                  <a:srgbClr val="000000"/>
                </a:solidFill>
                <a:latin typeface="Calibri"/>
                <a:ea typeface="Calibri"/>
                <a:cs typeface="Calibri"/>
                <a:sym typeface="Calibri"/>
              </a:rPr>
              <a:t>(5 mins)</a:t>
            </a:r>
            <a:endParaRPr b="0" i="0" sz="1600" u="none" cap="none" strike="noStrike">
              <a:solidFill>
                <a:srgbClr val="000000"/>
              </a:solidFill>
              <a:latin typeface="Calibri"/>
              <a:ea typeface="Calibri"/>
              <a:cs typeface="Calibri"/>
              <a:sym typeface="Calibri"/>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Open slot for local topics </a:t>
            </a:r>
            <a:r>
              <a:rPr b="0" i="0" lang="en-US" sz="1600" u="none" cap="none" strike="noStrike">
                <a:solidFill>
                  <a:srgbClr val="000000"/>
                </a:solidFill>
                <a:latin typeface="Calibri"/>
                <a:ea typeface="Calibri"/>
                <a:cs typeface="Calibri"/>
                <a:sym typeface="Calibri"/>
              </a:rPr>
              <a:t>(10-20 mins)</a:t>
            </a:r>
            <a:endParaRPr b="0" i="0" sz="1600" u="none" cap="none" strike="noStrike">
              <a:solidFill>
                <a:srgbClr val="000000"/>
              </a:solidFill>
              <a:latin typeface="Calibri"/>
              <a:ea typeface="Calibri"/>
              <a:cs typeface="Calibri"/>
              <a:sym typeface="Calibri"/>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Reminders/announcements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91" lvl="0" marL="249459" marR="0" rtl="0" algn="l">
              <a:spcBef>
                <a:spcPts val="300"/>
              </a:spcBef>
              <a:spcAft>
                <a:spcPts val="0"/>
              </a:spcAft>
              <a:buClr>
                <a:srgbClr val="000000"/>
              </a:buClr>
              <a:buSzPct val="100000"/>
              <a:buFont typeface="Arial"/>
              <a:buChar char="•"/>
            </a:pPr>
            <a:r>
              <a:rPr b="0" i="0" lang="en-US" sz="1900" u="none" cap="none" strike="noStrike">
                <a:solidFill>
                  <a:srgbClr val="000000"/>
                </a:solidFill>
                <a:latin typeface="Calibri"/>
                <a:ea typeface="Calibri"/>
                <a:cs typeface="Calibri"/>
                <a:sym typeface="Calibri"/>
              </a:rPr>
              <a:t>Du'a</a:t>
            </a:r>
            <a:endParaRPr b="0" i="0" sz="1800" u="none" cap="none" strike="noStrike">
              <a:solidFill>
                <a:srgbClr val="000000"/>
              </a:solidFill>
              <a:latin typeface="Calibri"/>
              <a:ea typeface="Calibri"/>
              <a:cs typeface="Calibri"/>
              <a:sym typeface="Calibri"/>
            </a:endParaRPr>
          </a:p>
          <a:p>
            <a:pPr indent="-143732" lvl="0" marL="249459" marR="0" rtl="0" algn="l">
              <a:lnSpc>
                <a:spcPct val="80000"/>
              </a:lnSpc>
              <a:spcBef>
                <a:spcPts val="300"/>
              </a:spcBef>
              <a:spcAft>
                <a:spcPts val="0"/>
              </a:spcAft>
              <a:buClr>
                <a:schemeClr val="dk1"/>
              </a:buClr>
              <a:buSzPct val="1000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1900" u="none" cap="none" strike="noStrike">
                <a:solidFill>
                  <a:srgbClr val="000000"/>
                </a:solidFill>
                <a:latin typeface="Calibri"/>
                <a:ea typeface="Calibri"/>
                <a:cs typeface="Calibri"/>
                <a:sym typeface="Calibri"/>
              </a:rPr>
              <a:t>Suggested Total Time </a:t>
            </a:r>
            <a:r>
              <a:rPr b="0" i="0" lang="en-US" sz="1600" u="none" cap="none" strike="noStrike">
                <a:solidFill>
                  <a:srgbClr val="000000"/>
                </a:solidFill>
                <a:latin typeface="Calibri"/>
                <a:ea typeface="Calibri"/>
                <a:cs typeface="Calibri"/>
                <a:sym typeface="Calibri"/>
              </a:rPr>
              <a:t>(75 – 90 mins)</a:t>
            </a:r>
            <a:r>
              <a:rPr b="0" i="0" lang="en-US" sz="19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a:p>
        </p:txBody>
      </p:sp>
      <p:pic>
        <p:nvPicPr>
          <p:cNvPr id="56" name="Google Shape;56;p2"/>
          <p:cNvPicPr preferRelativeResize="0"/>
          <p:nvPr/>
        </p:nvPicPr>
        <p:blipFill rotWithShape="1">
          <a:blip r:embed="rId4">
            <a:alphaModFix/>
          </a:blip>
          <a:srcRect b="0" l="0" r="0" t="0"/>
          <a:stretch/>
        </p:blipFill>
        <p:spPr>
          <a:xfrm>
            <a:off x="6150846" y="2874969"/>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pic>
        <p:nvPicPr>
          <p:cNvPr descr="Image" id="191" name="Google Shape;191;p20"/>
          <p:cNvPicPr preferRelativeResize="0"/>
          <p:nvPr/>
        </p:nvPicPr>
        <p:blipFill rotWithShape="1">
          <a:blip r:embed="rId4">
            <a:alphaModFix/>
          </a:blip>
          <a:srcRect b="0" l="0" r="0" t="0"/>
          <a:stretch/>
        </p:blipFill>
        <p:spPr>
          <a:xfrm>
            <a:off x="5422955" y="1306451"/>
            <a:ext cx="2846410" cy="4170221"/>
          </a:xfrm>
          <a:prstGeom prst="rect">
            <a:avLst/>
          </a:prstGeom>
          <a:noFill/>
          <a:ln>
            <a:noFill/>
          </a:ln>
        </p:spPr>
      </p:pic>
      <p:sp>
        <p:nvSpPr>
          <p:cNvPr id="192" name="Google Shape;192;p20"/>
          <p:cNvSpPr txBox="1"/>
          <p:nvPr>
            <p:ph idx="1" type="body"/>
          </p:nvPr>
        </p:nvSpPr>
        <p:spPr>
          <a:xfrm>
            <a:off x="493610" y="2101174"/>
            <a:ext cx="4020025" cy="1968111"/>
          </a:xfrm>
          <a:prstGeom prst="rect">
            <a:avLst/>
          </a:prstGeom>
          <a:noFill/>
          <a:ln>
            <a:noFill/>
          </a:ln>
        </p:spPr>
        <p:txBody>
          <a:bodyPr anchorCtr="0" anchor="b" bIns="45700" lIns="45700" spcFirstLastPara="1" rIns="45700" wrap="square" tIns="45700">
            <a:noAutofit/>
          </a:bodyPr>
          <a:lstStyle/>
          <a:p>
            <a:pPr indent="-285750" lvl="0" marL="285750" rtl="0" algn="just">
              <a:lnSpc>
                <a:spcPct val="100000"/>
              </a:lnSpc>
              <a:spcBef>
                <a:spcPts val="0"/>
              </a:spcBef>
              <a:spcAft>
                <a:spcPts val="0"/>
              </a:spcAft>
              <a:buClr>
                <a:schemeClr val="dk1"/>
              </a:buClr>
              <a:buSzPts val="1800"/>
              <a:buFont typeface="Arial"/>
              <a:buChar char="•"/>
            </a:pPr>
            <a:r>
              <a:rPr lang="en-US" sz="1800">
                <a:solidFill>
                  <a:schemeClr val="dk1"/>
                </a:solidFill>
              </a:rPr>
              <a:t>Immunization is a global health success story, saving millions of lives every year</a:t>
            </a:r>
            <a:endParaRPr sz="1800">
              <a:solidFill>
                <a:schemeClr val="dk1"/>
              </a:solidFill>
            </a:endParaRPr>
          </a:p>
          <a:p>
            <a:pPr indent="-171450" lvl="0" marL="285750" rtl="0" algn="just">
              <a:lnSpc>
                <a:spcPct val="100000"/>
              </a:lnSpc>
              <a:spcBef>
                <a:spcPts val="300"/>
              </a:spcBef>
              <a:spcAft>
                <a:spcPts val="0"/>
              </a:spcAft>
              <a:buClr>
                <a:srgbClr val="000000"/>
              </a:buClr>
              <a:buSzPts val="1800"/>
              <a:buFont typeface="Arial"/>
              <a:buNone/>
            </a:pPr>
            <a:r>
              <a:t/>
            </a:r>
            <a:endParaRPr sz="1800">
              <a:solidFill>
                <a:schemeClr val="dk1"/>
              </a:solidFill>
            </a:endParaRPr>
          </a:p>
          <a:p>
            <a:pPr indent="-285750" lvl="0" marL="285750" rtl="0" algn="just">
              <a:lnSpc>
                <a:spcPct val="100000"/>
              </a:lnSpc>
              <a:spcBef>
                <a:spcPts val="300"/>
              </a:spcBef>
              <a:spcAft>
                <a:spcPts val="0"/>
              </a:spcAft>
              <a:buClr>
                <a:schemeClr val="dk1"/>
              </a:buClr>
              <a:buSzPts val="1800"/>
              <a:buFont typeface="Arial"/>
              <a:buChar char="•"/>
            </a:pPr>
            <a:r>
              <a:rPr lang="en-US" sz="1800">
                <a:solidFill>
                  <a:schemeClr val="dk1"/>
                </a:solidFill>
              </a:rPr>
              <a:t>Vaccines reduce risks of getting a disease by working with your natural immune system, creating and boosting immunity against deadly diseases</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pic>
        <p:nvPicPr>
          <p:cNvPr descr="Image" id="197" name="Google Shape;197;p21"/>
          <p:cNvPicPr preferRelativeResize="0"/>
          <p:nvPr/>
        </p:nvPicPr>
        <p:blipFill rotWithShape="1">
          <a:blip r:embed="rId4">
            <a:alphaModFix/>
          </a:blip>
          <a:srcRect b="0" l="0" r="0" t="0"/>
          <a:stretch/>
        </p:blipFill>
        <p:spPr>
          <a:xfrm>
            <a:off x="4675471" y="2053527"/>
            <a:ext cx="3698942" cy="2187733"/>
          </a:xfrm>
          <a:prstGeom prst="rect">
            <a:avLst/>
          </a:prstGeom>
          <a:noFill/>
          <a:ln>
            <a:noFill/>
          </a:ln>
        </p:spPr>
      </p:pic>
      <p:sp>
        <p:nvSpPr>
          <p:cNvPr id="198" name="Google Shape;198;p21"/>
          <p:cNvSpPr txBox="1"/>
          <p:nvPr>
            <p:ph idx="1" type="body"/>
          </p:nvPr>
        </p:nvSpPr>
        <p:spPr>
          <a:xfrm>
            <a:off x="389802" y="2424331"/>
            <a:ext cx="3814393" cy="2901132"/>
          </a:xfrm>
          <a:prstGeom prst="rect">
            <a:avLst/>
          </a:prstGeom>
          <a:noFill/>
          <a:ln>
            <a:noFill/>
          </a:ln>
        </p:spPr>
        <p:txBody>
          <a:bodyPr anchorCtr="0" anchor="b" bIns="45700" lIns="45700" spcFirstLastPara="1" rIns="45700" wrap="square" tIns="45700">
            <a:noAutofit/>
          </a:bodyPr>
          <a:lstStyle/>
          <a:p>
            <a:pPr indent="-114300" lvl="0" marL="0" rtl="0" algn="just">
              <a:lnSpc>
                <a:spcPct val="100000"/>
              </a:lnSpc>
              <a:spcBef>
                <a:spcPts val="0"/>
              </a:spcBef>
              <a:spcAft>
                <a:spcPts val="0"/>
              </a:spcAft>
              <a:buClr>
                <a:schemeClr val="dk1"/>
              </a:buClr>
              <a:buSzPts val="1800"/>
              <a:buChar char="•"/>
            </a:pPr>
            <a:r>
              <a:rPr lang="en-US" sz="1800">
                <a:solidFill>
                  <a:schemeClr val="dk1"/>
                </a:solidFill>
              </a:rPr>
              <a:t>There are vaccines to prevent more than 20 life-threatening diseases so people </a:t>
            </a:r>
            <a:r>
              <a:rPr b="1" lang="en-US" sz="1800" u="sng">
                <a:solidFill>
                  <a:schemeClr val="dk1"/>
                </a:solidFill>
              </a:rPr>
              <a:t>of all ages</a:t>
            </a:r>
            <a:r>
              <a:rPr lang="en-US" sz="1800">
                <a:solidFill>
                  <a:schemeClr val="dk1"/>
                </a:solidFill>
              </a:rPr>
              <a:t> live longer and healthier lives</a:t>
            </a:r>
            <a:endParaRPr>
              <a:solidFill>
                <a:schemeClr val="dk1"/>
              </a:solidFill>
            </a:endParaRPr>
          </a:p>
          <a:p>
            <a:pPr indent="-114300" lvl="0" marL="0" rtl="0" algn="just">
              <a:lnSpc>
                <a:spcPct val="100000"/>
              </a:lnSpc>
              <a:spcBef>
                <a:spcPts val="300"/>
              </a:spcBef>
              <a:spcAft>
                <a:spcPts val="0"/>
              </a:spcAft>
              <a:buClr>
                <a:schemeClr val="dk1"/>
              </a:buClr>
              <a:buSzPts val="1800"/>
              <a:buChar char="•"/>
            </a:pPr>
            <a:r>
              <a:rPr lang="en-US" sz="1800">
                <a:solidFill>
                  <a:schemeClr val="dk1"/>
                </a:solidFill>
              </a:rPr>
              <a:t>Immunization currently prevents </a:t>
            </a:r>
            <a:r>
              <a:rPr b="1" lang="en-US" sz="1800" u="sng">
                <a:solidFill>
                  <a:schemeClr val="dk1"/>
                </a:solidFill>
              </a:rPr>
              <a:t>2-3 million</a:t>
            </a:r>
            <a:r>
              <a:rPr lang="en-US" sz="1800">
                <a:solidFill>
                  <a:schemeClr val="dk1"/>
                </a:solidFill>
              </a:rPr>
              <a:t> deaths every year from diseases like diphtheria, tetanus, pertussis, influenza and measles and even cancer. Research is underway for vaccines against AIDS, Malaria. </a:t>
            </a:r>
            <a:endParaRPr sz="1800">
              <a:solidFill>
                <a:schemeClr val="dk1"/>
              </a:solidFill>
            </a:endParaRPr>
          </a:p>
          <a:p>
            <a:pPr indent="0" lvl="0" marL="0" rtl="0" algn="just">
              <a:lnSpc>
                <a:spcPct val="100000"/>
              </a:lnSpc>
              <a:spcBef>
                <a:spcPts val="300"/>
              </a:spcBef>
              <a:spcAft>
                <a:spcPts val="0"/>
              </a:spcAft>
              <a:buClr>
                <a:srgbClr val="000000"/>
              </a:buClr>
              <a:buSzPts val="1800"/>
              <a:buNone/>
            </a:pPr>
            <a:r>
              <a:rPr lang="en-US" sz="1800">
                <a:solidFill>
                  <a:schemeClr val="dk1"/>
                </a:solidFill>
              </a:rPr>
              <a:t>Vaccines are also critical to the prevention and control of infectious-disease outbreak such as </a:t>
            </a:r>
            <a:r>
              <a:rPr b="1" lang="en-US" sz="1800">
                <a:solidFill>
                  <a:schemeClr val="dk1"/>
                </a:solidFill>
              </a:rPr>
              <a:t>COVID-19</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22"/>
          <p:cNvSpPr txBox="1"/>
          <p:nvPr>
            <p:ph idx="1" type="body"/>
          </p:nvPr>
        </p:nvSpPr>
        <p:spPr>
          <a:xfrm>
            <a:off x="776286" y="2577830"/>
            <a:ext cx="7591425" cy="2978018"/>
          </a:xfrm>
          <a:prstGeom prst="rect">
            <a:avLst/>
          </a:prstGeom>
          <a:noFill/>
          <a:ln>
            <a:noFill/>
          </a:ln>
        </p:spPr>
        <p:txBody>
          <a:bodyPr anchorCtr="0" anchor="b" bIns="45700" lIns="45700" spcFirstLastPara="1" rIns="45700" wrap="square" tIns="45700">
            <a:noAutofit/>
          </a:bodyPr>
          <a:lstStyle/>
          <a:p>
            <a:pPr indent="-114300" lvl="0" marL="0" rtl="0" algn="l">
              <a:lnSpc>
                <a:spcPct val="100000"/>
              </a:lnSpc>
              <a:spcBef>
                <a:spcPts val="0"/>
              </a:spcBef>
              <a:spcAft>
                <a:spcPts val="0"/>
              </a:spcAft>
              <a:buClr>
                <a:schemeClr val="dk1"/>
              </a:buClr>
              <a:buSzPts val="1800"/>
              <a:buChar char="•"/>
            </a:pPr>
            <a:r>
              <a:rPr lang="en-US" sz="1800">
                <a:solidFill>
                  <a:schemeClr val="dk1"/>
                </a:solidFill>
              </a:rPr>
              <a:t>The United States currently has the safest vaccine supply in its history</a:t>
            </a:r>
            <a:endParaRPr>
              <a:solidFill>
                <a:schemeClr val="dk1"/>
              </a:solidFill>
            </a:endParaRPr>
          </a:p>
          <a:p>
            <a:pPr indent="-114300" lvl="0" marL="0" rtl="0" algn="l">
              <a:lnSpc>
                <a:spcPct val="100000"/>
              </a:lnSpc>
              <a:spcBef>
                <a:spcPts val="300"/>
              </a:spcBef>
              <a:spcAft>
                <a:spcPts val="0"/>
              </a:spcAft>
              <a:buClr>
                <a:schemeClr val="dk1"/>
              </a:buClr>
              <a:buSzPts val="1800"/>
              <a:buChar char="•"/>
            </a:pPr>
            <a:r>
              <a:rPr lang="en-US" sz="1800">
                <a:solidFill>
                  <a:schemeClr val="dk1"/>
                </a:solidFill>
              </a:rPr>
              <a:t>Vaccines are continuously monitored for adverse effects, efficacy and safety</a:t>
            </a:r>
            <a:endParaRPr>
              <a:solidFill>
                <a:schemeClr val="dk1"/>
              </a:solidFill>
            </a:endParaRPr>
          </a:p>
          <a:p>
            <a:pPr indent="-114300" lvl="0" marL="0" rtl="0" algn="l">
              <a:lnSpc>
                <a:spcPct val="100000"/>
              </a:lnSpc>
              <a:spcBef>
                <a:spcPts val="300"/>
              </a:spcBef>
              <a:spcAft>
                <a:spcPts val="0"/>
              </a:spcAft>
              <a:buClr>
                <a:schemeClr val="dk1"/>
              </a:buClr>
              <a:buSzPts val="1800"/>
              <a:buChar char="•"/>
            </a:pPr>
            <a:r>
              <a:rPr lang="en-US" sz="1800">
                <a:solidFill>
                  <a:schemeClr val="dk1"/>
                </a:solidFill>
              </a:rPr>
              <a:t>Vaccines are among the safest substances developed in the human history. There are no computer chips, magnets or alien genes in vaccines !!</a:t>
            </a:r>
            <a:endParaRPr>
              <a:solidFill>
                <a:schemeClr val="dk1"/>
              </a:solidFill>
            </a:endParaRPr>
          </a:p>
          <a:p>
            <a:pPr indent="-114300" lvl="0" marL="0" rtl="0" algn="l">
              <a:lnSpc>
                <a:spcPct val="100000"/>
              </a:lnSpc>
              <a:spcBef>
                <a:spcPts val="300"/>
              </a:spcBef>
              <a:spcAft>
                <a:spcPts val="0"/>
              </a:spcAft>
              <a:buClr>
                <a:schemeClr val="dk1"/>
              </a:buClr>
              <a:buSzPts val="1800"/>
              <a:buChar char="•"/>
            </a:pPr>
            <a:r>
              <a:rPr lang="en-US" sz="1800">
                <a:solidFill>
                  <a:schemeClr val="dk1"/>
                </a:solidFill>
              </a:rPr>
              <a:t>Adverse effects from most vaccines are mild and temporary. Serious adverse effects are rare and outweigh the universal health benefits</a:t>
            </a:r>
            <a:endParaRPr>
              <a:solidFill>
                <a:schemeClr val="dk1"/>
              </a:solidFill>
            </a:endParaRPr>
          </a:p>
          <a:p>
            <a:pPr indent="-114300" lvl="0" marL="0" rtl="0" algn="l">
              <a:lnSpc>
                <a:spcPct val="100000"/>
              </a:lnSpc>
              <a:spcBef>
                <a:spcPts val="300"/>
              </a:spcBef>
              <a:spcAft>
                <a:spcPts val="0"/>
              </a:spcAft>
              <a:buClr>
                <a:schemeClr val="dk1"/>
              </a:buClr>
              <a:buSzPts val="1800"/>
              <a:buChar char="•"/>
            </a:pPr>
            <a:r>
              <a:rPr lang="en-US" sz="1800">
                <a:solidFill>
                  <a:schemeClr val="dk1"/>
                </a:solidFill>
              </a:rPr>
              <a:t>Many vaccines provide long term protection. Some require annual (Flu) or periodic boosters (Tetanus)</a:t>
            </a:r>
            <a:endParaRPr>
              <a:solidFill>
                <a:schemeClr val="dk1"/>
              </a:solidFill>
            </a:endParaRPr>
          </a:p>
          <a:p>
            <a:pPr indent="-114300" lvl="0" marL="0" rtl="0" algn="l">
              <a:lnSpc>
                <a:spcPct val="100000"/>
              </a:lnSpc>
              <a:spcBef>
                <a:spcPts val="300"/>
              </a:spcBef>
              <a:spcAft>
                <a:spcPts val="0"/>
              </a:spcAft>
              <a:buClr>
                <a:schemeClr val="dk1"/>
              </a:buClr>
              <a:buSzPts val="1800"/>
              <a:buChar char="•"/>
            </a:pPr>
            <a:r>
              <a:rPr lang="en-US" sz="1800">
                <a:solidFill>
                  <a:schemeClr val="dk1"/>
                </a:solidFill>
              </a:rPr>
              <a:t>Video </a:t>
            </a:r>
            <a:r>
              <a:rPr lang="en-US" sz="1800" u="sng">
                <a:solidFill>
                  <a:schemeClr val="dk1"/>
                </a:solidFill>
                <a:hlinkClick r:id="rId4">
                  <a:extLst>
                    <a:ext uri="{A12FA001-AC4F-418D-AE19-62706E023703}">
                      <ahyp:hlinkClr val="tx"/>
                    </a:ext>
                  </a:extLst>
                </a:hlinkClick>
              </a:rPr>
              <a:t>https://www.youtube.com/watch?v=dA7GuMQ-9F0</a:t>
            </a:r>
            <a:r>
              <a:rPr lang="en-US" sz="1800">
                <a:solidFill>
                  <a:schemeClr val="dk1"/>
                </a:solidFill>
              </a:rPr>
              <a:t> </a:t>
            </a:r>
            <a:endParaRPr>
              <a:solidFill>
                <a:schemeClr val="dk1"/>
              </a:solidFill>
            </a:endParaRPr>
          </a:p>
        </p:txBody>
      </p:sp>
      <p:sp>
        <p:nvSpPr>
          <p:cNvPr id="204" name="Google Shape;204;p22"/>
          <p:cNvSpPr txBox="1"/>
          <p:nvPr>
            <p:ph type="title"/>
          </p:nvPr>
        </p:nvSpPr>
        <p:spPr>
          <a:xfrm>
            <a:off x="776287" y="1731219"/>
            <a:ext cx="7591425" cy="72648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VACCINE SAFETY &amp; EFFICACY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23"/>
          <p:cNvSpPr txBox="1"/>
          <p:nvPr/>
        </p:nvSpPr>
        <p:spPr>
          <a:xfrm>
            <a:off x="4034112" y="397081"/>
            <a:ext cx="2697531"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Technology Segment</a:t>
            </a:r>
            <a:endParaRPr b="1" sz="2400">
              <a:solidFill>
                <a:srgbClr val="FFFFFF"/>
              </a:solidFill>
              <a:latin typeface="Calibri"/>
              <a:ea typeface="Calibri"/>
              <a:cs typeface="Calibri"/>
              <a:sym typeface="Calibri"/>
            </a:endParaRPr>
          </a:p>
        </p:txBody>
      </p:sp>
      <p:sp>
        <p:nvSpPr>
          <p:cNvPr id="210" name="Google Shape;210;p23"/>
          <p:cNvSpPr/>
          <p:nvPr/>
        </p:nvSpPr>
        <p:spPr>
          <a:xfrm>
            <a:off x="2754308" y="4898653"/>
            <a:ext cx="32496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1155CC"/>
                </a:solidFill>
                <a:latin typeface="Arial"/>
                <a:ea typeface="Arial"/>
                <a:cs typeface="Arial"/>
                <a:sym typeface="Arial"/>
                <a:hlinkClick r:id="rId4">
                  <a:extLst>
                    <a:ext uri="{A12FA001-AC4F-418D-AE19-62706E023703}">
                      <ahyp:hlinkClr val="tx"/>
                    </a:ext>
                  </a:extLst>
                </a:hlinkClick>
              </a:rPr>
              <a:t>https://youtu.be/DQu8aqqi-oQ</a:t>
            </a:r>
            <a:endParaRPr sz="1800">
              <a:solidFill>
                <a:schemeClr val="dk1"/>
              </a:solidFill>
              <a:latin typeface="Calibri"/>
              <a:ea typeface="Calibri"/>
              <a:cs typeface="Calibri"/>
              <a:sym typeface="Calibri"/>
            </a:endParaRPr>
          </a:p>
        </p:txBody>
      </p:sp>
      <p:sp>
        <p:nvSpPr>
          <p:cNvPr id="211" name="Google Shape;211;p23"/>
          <p:cNvSpPr txBox="1"/>
          <p:nvPr/>
        </p:nvSpPr>
        <p:spPr>
          <a:xfrm>
            <a:off x="1835359" y="1427636"/>
            <a:ext cx="4931861" cy="1115688"/>
          </a:xfrm>
          <a:prstGeom prst="rect">
            <a:avLst/>
          </a:prstGeom>
          <a:noFill/>
          <a:ln>
            <a:noFill/>
          </a:ln>
        </p:spPr>
        <p:txBody>
          <a:bodyPr anchorCtr="0" anchor="t" bIns="34275" lIns="34275" spcFirstLastPara="1" rIns="34275" wrap="square" tIns="34275">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How Wireless Communication Works?</a:t>
            </a:r>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b="1" i="1" lang="en-US" sz="2000">
                <a:solidFill>
                  <a:schemeClr val="dk1"/>
                </a:solidFill>
                <a:latin typeface="Calibri"/>
                <a:ea typeface="Calibri"/>
                <a:cs typeface="Calibri"/>
                <a:sym typeface="Calibri"/>
              </a:rPr>
              <a:t>Please click the YouTube video link:</a:t>
            </a:r>
            <a:endParaRPr b="1" i="1" sz="2000">
              <a:solidFill>
                <a:schemeClr val="dk1"/>
              </a:solidFill>
              <a:latin typeface="Calibri"/>
              <a:ea typeface="Calibri"/>
              <a:cs typeface="Calibri"/>
              <a:sym typeface="Calibri"/>
            </a:endParaRPr>
          </a:p>
        </p:txBody>
      </p:sp>
      <p:pic>
        <p:nvPicPr>
          <p:cNvPr id="212" name="Google Shape;212;p23"/>
          <p:cNvPicPr preferRelativeResize="0"/>
          <p:nvPr/>
        </p:nvPicPr>
        <p:blipFill rotWithShape="1">
          <a:blip r:embed="rId5">
            <a:alphaModFix/>
          </a:blip>
          <a:srcRect b="0" l="0" r="0" t="0"/>
          <a:stretch/>
        </p:blipFill>
        <p:spPr>
          <a:xfrm>
            <a:off x="2692336" y="2744293"/>
            <a:ext cx="3217905" cy="19533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24"/>
          <p:cNvSpPr txBox="1"/>
          <p:nvPr/>
        </p:nvSpPr>
        <p:spPr>
          <a:xfrm>
            <a:off x="3374355" y="408655"/>
            <a:ext cx="3033457"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Take "home" message?</a:t>
            </a:r>
            <a:endParaRPr/>
          </a:p>
        </p:txBody>
      </p:sp>
      <p:sp>
        <p:nvSpPr>
          <p:cNvPr id="218" name="Google Shape;218;p24"/>
          <p:cNvSpPr txBox="1"/>
          <p:nvPr/>
        </p:nvSpPr>
        <p:spPr>
          <a:xfrm>
            <a:off x="1339888" y="1798684"/>
            <a:ext cx="6095285" cy="15812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Pick one of the following topics from this speech to discuss with children/family during casual discussion:</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257175" lvl="1" marL="600075" marR="0" rtl="0" algn="l">
              <a:spcBef>
                <a:spcPts val="0"/>
              </a:spcBef>
              <a:spcAft>
                <a:spcPts val="0"/>
              </a:spcAft>
              <a:buClr>
                <a:schemeClr val="dk1"/>
              </a:buClr>
              <a:buSzPts val="1725"/>
              <a:buFont typeface="Arial"/>
              <a:buChar char="•"/>
            </a:pPr>
            <a:r>
              <a:rPr b="0" i="0" lang="en-US" sz="1725" u="none" cap="none" strike="noStrike">
                <a:solidFill>
                  <a:schemeClr val="dk1"/>
                </a:solidFill>
                <a:latin typeface="Calibri"/>
                <a:ea typeface="Calibri"/>
                <a:cs typeface="Calibri"/>
                <a:sym typeface="Calibri"/>
              </a:rPr>
              <a:t>How can our family become a helper of Allah?</a:t>
            </a:r>
            <a:endParaRPr/>
          </a:p>
        </p:txBody>
      </p:sp>
      <p:sp>
        <p:nvSpPr>
          <p:cNvPr id="219" name="Google Shape;219;p24"/>
          <p:cNvSpPr txBox="1"/>
          <p:nvPr/>
        </p:nvSpPr>
        <p:spPr>
          <a:xfrm>
            <a:off x="1505021" y="4478795"/>
            <a:ext cx="6018467" cy="76174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1500">
                <a:solidFill>
                  <a:srgbClr val="FF0000"/>
                </a:solidFill>
                <a:latin typeface="Helvetica Neue"/>
                <a:ea typeface="Helvetica Neue"/>
                <a:cs typeface="Helvetica Neue"/>
                <a:sym typeface="Helvetica Neue"/>
              </a:rPr>
              <a:t>Tips to engage youth in conversation: </a:t>
            </a:r>
            <a:r>
              <a:rPr b="1" lang="en-US" sz="1500">
                <a:solidFill>
                  <a:srgbClr val="000000"/>
                </a:solidFill>
                <a:latin typeface="Helvetica Neue"/>
                <a:ea typeface="Helvetica Neue"/>
                <a:cs typeface="Helvetica Neue"/>
                <a:sym typeface="Helvetica Neue"/>
              </a:rPr>
              <a:t>(1) Give them more talking time, and (2) use examples from Huzur’s </a:t>
            </a:r>
            <a:r>
              <a:rPr b="1" lang="en-US" sz="1275">
                <a:solidFill>
                  <a:srgbClr val="000000"/>
                </a:solidFill>
                <a:latin typeface="Helvetica Neue"/>
                <a:ea typeface="Helvetica Neue"/>
                <a:cs typeface="Helvetica Neue"/>
                <a:sym typeface="Helvetica Neue"/>
              </a:rPr>
              <a:t>(may Allah be his helper)</a:t>
            </a:r>
            <a:r>
              <a:rPr b="1" lang="en-US" sz="1500">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25"/>
          <p:cNvSpPr txBox="1"/>
          <p:nvPr>
            <p:ph idx="1" type="body"/>
          </p:nvPr>
        </p:nvSpPr>
        <p:spPr>
          <a:xfrm>
            <a:off x="2697716" y="2344032"/>
            <a:ext cx="4816268" cy="154713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26"/>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30" name="Google Shape;230;p26"/>
          <p:cNvSpPr txBox="1"/>
          <p:nvPr/>
        </p:nvSpPr>
        <p:spPr>
          <a:xfrm>
            <a:off x="1648776" y="1884760"/>
            <a:ext cx="5846448" cy="3263504"/>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565">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Dua</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Jazakumullah for Participating!</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231" name="Google Shape;231;p26"/>
          <p:cNvSpPr txBox="1"/>
          <p:nvPr/>
        </p:nvSpPr>
        <p:spPr>
          <a:xfrm>
            <a:off x="3490424" y="408194"/>
            <a:ext cx="182177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g10b4ee22bd9_0_0"/>
          <p:cNvSpPr txBox="1"/>
          <p:nvPr>
            <p:ph type="title"/>
          </p:nvPr>
        </p:nvSpPr>
        <p:spPr>
          <a:xfrm>
            <a:off x="3386950" y="374600"/>
            <a:ext cx="5531400" cy="5907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62" name="Google Shape;62;g10b4ee22bd9_0_0"/>
          <p:cNvSpPr/>
          <p:nvPr/>
        </p:nvSpPr>
        <p:spPr>
          <a:xfrm>
            <a:off x="265078" y="2029077"/>
            <a:ext cx="4374900" cy="25854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1800" u="none" cap="none" strike="noStrike">
                <a:solidFill>
                  <a:srgbClr val="000000"/>
                </a:solidFill>
                <a:latin typeface="Roboto"/>
                <a:ea typeface="Roboto"/>
                <a:cs typeface="Roboto"/>
                <a:sym typeface="Roboto"/>
              </a:rPr>
              <a:t>O ye who believe! be helpers of Allah, as said Jesus, son of Mary, to </a:t>
            </a:r>
            <a:r>
              <a:rPr b="0" i="1" lang="en-US" sz="1800" u="none" cap="none" strike="noStrike">
                <a:solidFill>
                  <a:srgbClr val="000000"/>
                </a:solidFill>
                <a:latin typeface="Roboto"/>
                <a:ea typeface="Roboto"/>
                <a:cs typeface="Roboto"/>
                <a:sym typeface="Roboto"/>
              </a:rPr>
              <a:t>his</a:t>
            </a:r>
            <a:r>
              <a:rPr b="0" i="0" lang="en-US" sz="1800" u="none" cap="none" strike="noStrike">
                <a:solidFill>
                  <a:srgbClr val="000000"/>
                </a:solidFill>
                <a:latin typeface="Roboto"/>
                <a:ea typeface="Roboto"/>
                <a:cs typeface="Roboto"/>
                <a:sym typeface="Roboto"/>
              </a:rPr>
              <a:t> disciples, ‘Who are my helpers in </a:t>
            </a:r>
            <a:r>
              <a:rPr b="0" i="1" lang="en-US" sz="1800" u="none" cap="none" strike="noStrike">
                <a:solidFill>
                  <a:srgbClr val="000000"/>
                </a:solidFill>
                <a:latin typeface="Roboto"/>
                <a:ea typeface="Roboto"/>
                <a:cs typeface="Roboto"/>
                <a:sym typeface="Roboto"/>
              </a:rPr>
              <a:t>the cause of</a:t>
            </a:r>
            <a:r>
              <a:rPr b="0" i="0" lang="en-US" sz="1800" u="none" cap="none" strike="noStrike">
                <a:solidFill>
                  <a:srgbClr val="000000"/>
                </a:solidFill>
                <a:latin typeface="Roboto"/>
                <a:ea typeface="Roboto"/>
                <a:cs typeface="Roboto"/>
                <a:sym typeface="Roboto"/>
              </a:rPr>
              <a:t> Allah.’ The disciples said, ‘We are helpers of Allah.’ So, a party of the children of Israel believed, while a party disbelieved. Then We gave power to those who believed against their enemy, and they became victorious (</a:t>
            </a:r>
            <a:r>
              <a:rPr lang="en-US" sz="1800" u="sng">
                <a:solidFill>
                  <a:schemeClr val="hlink"/>
                </a:solidFill>
                <a:latin typeface="Roboto"/>
                <a:ea typeface="Roboto"/>
                <a:cs typeface="Roboto"/>
                <a:sym typeface="Roboto"/>
                <a:hlinkClick r:id="rId4"/>
              </a:rPr>
              <a:t>61:15</a:t>
            </a:r>
            <a:r>
              <a:rPr b="0" i="0" lang="en-US" sz="1800" u="none" cap="none" strike="noStrike">
                <a:solidFill>
                  <a:srgbClr val="000000"/>
                </a:solidFill>
                <a:latin typeface="Roboto"/>
                <a:ea typeface="Roboto"/>
                <a:cs typeface="Roboto"/>
                <a:sym typeface="Roboto"/>
              </a:rPr>
              <a:t>)</a:t>
            </a:r>
            <a:endParaRPr b="0" i="0" sz="1800" u="none" cap="none" strike="noStrike">
              <a:solidFill>
                <a:srgbClr val="000000"/>
              </a:solidFill>
              <a:latin typeface="Calibri"/>
              <a:ea typeface="Calibri"/>
              <a:cs typeface="Calibri"/>
              <a:sym typeface="Calibri"/>
            </a:endParaRPr>
          </a:p>
        </p:txBody>
      </p:sp>
      <p:pic>
        <p:nvPicPr>
          <p:cNvPr id="63" name="Google Shape;63;g10b4ee22bd9_0_0"/>
          <p:cNvPicPr preferRelativeResize="0"/>
          <p:nvPr/>
        </p:nvPicPr>
        <p:blipFill>
          <a:blip r:embed="rId5">
            <a:alphaModFix/>
          </a:blip>
          <a:stretch>
            <a:fillRect/>
          </a:stretch>
        </p:blipFill>
        <p:spPr>
          <a:xfrm>
            <a:off x="4720360" y="1952876"/>
            <a:ext cx="4114800" cy="2962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69" name="Google Shape;69;p4"/>
          <p:cNvSpPr txBox="1"/>
          <p:nvPr/>
        </p:nvSpPr>
        <p:spPr>
          <a:xfrm>
            <a:off x="3487610" y="417610"/>
            <a:ext cx="1731434"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Calibri"/>
                <a:ea typeface="Calibri"/>
                <a:cs typeface="Calibri"/>
                <a:sym typeface="Calibri"/>
              </a:rPr>
              <a:t>Ansar Pledge</a:t>
            </a:r>
            <a:endParaRPr/>
          </a:p>
        </p:txBody>
      </p:sp>
      <p:sp>
        <p:nvSpPr>
          <p:cNvPr id="70" name="Google Shape;70;p4"/>
          <p:cNvSpPr txBox="1"/>
          <p:nvPr/>
        </p:nvSpPr>
        <p:spPr>
          <a:xfrm>
            <a:off x="324092" y="1464346"/>
            <a:ext cx="4802064" cy="142346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20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2000" u="none" cap="none" strike="noStrike">
                <a:solidFill>
                  <a:schemeClr val="dk1"/>
                </a:solidFill>
                <a:latin typeface="Helvetica Neue"/>
                <a:ea typeface="Helvetica Neue"/>
                <a:cs typeface="Helvetica Neue"/>
                <a:sym typeface="Helvetica Neue"/>
              </a:rPr>
              <a:t>Ash-hadu • alla ilaha • illallahu • wahdahu • la sharika lahu • wa ash-hadu • anna Muhammadan • ‘abduhu • wa rasuluh</a:t>
            </a:r>
            <a:endParaRPr b="0" i="0" sz="1800" u="none" cap="none" strike="noStrike">
              <a:solidFill>
                <a:schemeClr val="dk1"/>
              </a:solidFill>
              <a:latin typeface="Calibri"/>
              <a:ea typeface="Calibri"/>
              <a:cs typeface="Calibri"/>
              <a:sym typeface="Calibri"/>
            </a:endParaRPr>
          </a:p>
        </p:txBody>
      </p:sp>
      <p:sp>
        <p:nvSpPr>
          <p:cNvPr id="71" name="Google Shape;71;p4"/>
          <p:cNvSpPr txBox="1"/>
          <p:nvPr/>
        </p:nvSpPr>
        <p:spPr>
          <a:xfrm>
            <a:off x="324091" y="2900748"/>
            <a:ext cx="8275055" cy="3270124"/>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I solemnly pledge • that I shall endeavor • throughout my life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for the propagation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and consolidation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of Ahmadiyyat in Islam,</a:t>
            </a:r>
            <a:r>
              <a:rPr b="0" i="1" lang="en-US" sz="2000" u="none" cap="none" strike="noStrike">
                <a:solidFill>
                  <a:schemeClr val="dk1"/>
                </a:solidFill>
                <a:latin typeface="Helvetica Neue"/>
                <a:ea typeface="Helvetica Neue"/>
                <a:cs typeface="Helvetica Neue"/>
                <a:sym typeface="Helvetica Neue"/>
              </a:rPr>
              <a:t> • </a:t>
            </a:r>
            <a:r>
              <a:rPr b="0" i="0" lang="en-US" sz="2000" u="none" cap="none" strike="noStrike">
                <a:solidFill>
                  <a:schemeClr val="dk1"/>
                </a:solidFill>
                <a:latin typeface="Calibri"/>
                <a:ea typeface="Calibri"/>
                <a:cs typeface="Calibri"/>
                <a:sym typeface="Calibri"/>
              </a:rPr>
              <a:t>and shall stand guard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in defense of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the institution of Khilafat.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 shall not hesitate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to offer any sacrifice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in this regard.</a:t>
            </a:r>
            <a:r>
              <a:rPr b="0" i="1" lang="en-US" sz="2000" u="none" cap="none" strike="noStrike">
                <a:solidFill>
                  <a:schemeClr val="dk1"/>
                </a:solidFill>
                <a:latin typeface="Helvetica Neue"/>
                <a:ea typeface="Helvetica Neue"/>
                <a:cs typeface="Helvetica Neue"/>
                <a:sym typeface="Helvetica Neue"/>
              </a:rPr>
              <a:t> </a:t>
            </a:r>
            <a:r>
              <a:rPr b="0" i="0" lang="en-US" sz="2000" u="none" cap="none" strike="noStrike">
                <a:solidFill>
                  <a:schemeClr val="dk1"/>
                </a:solidFill>
                <a:latin typeface="Calibri"/>
                <a:ea typeface="Calibri"/>
                <a:cs typeface="Calibri"/>
                <a:sym typeface="Calibri"/>
              </a:rPr>
              <a:t>•</a:t>
            </a:r>
            <a:r>
              <a:rPr b="0" i="1" lang="en-US" sz="2000" u="none" cap="none" strike="noStrike">
                <a:solidFill>
                  <a:schemeClr val="dk1"/>
                </a:solidFill>
                <a:latin typeface="Helvetica Neue"/>
                <a:ea typeface="Helvetica Neue"/>
                <a:cs typeface="Helvetica Neue"/>
                <a:sym typeface="Helvetica Neue"/>
              </a:rPr>
              <a:t> </a:t>
            </a:r>
            <a:r>
              <a:rPr b="0" i="0" lang="en-US" sz="2000" u="none" cap="none" strike="noStrike">
                <a:solidFill>
                  <a:schemeClr val="dk1"/>
                </a:solidFill>
                <a:latin typeface="Calibri"/>
                <a:ea typeface="Calibri"/>
                <a:cs typeface="Calibri"/>
                <a:sym typeface="Calibri"/>
              </a:rPr>
              <a:t>Moreover,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I shall exhort my children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to always remain dedicated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and devoted </a:t>
            </a:r>
            <a:r>
              <a:rPr b="0" i="1" lang="en-US" sz="2000" u="none" cap="none" strike="noStrike">
                <a:solidFill>
                  <a:schemeClr val="dk1"/>
                </a:solidFill>
                <a:latin typeface="Helvetica Neue"/>
                <a:ea typeface="Helvetica Neue"/>
                <a:cs typeface="Helvetica Neue"/>
                <a:sym typeface="Helvetica Neue"/>
              </a:rPr>
              <a:t>•</a:t>
            </a:r>
            <a:r>
              <a:rPr b="0" i="0" lang="en-US" sz="2000" u="none" cap="none" strike="noStrike">
                <a:solidFill>
                  <a:schemeClr val="dk1"/>
                </a:solidFill>
                <a:latin typeface="Calibri"/>
                <a:ea typeface="Calibri"/>
                <a:cs typeface="Calibri"/>
                <a:sym typeface="Calibri"/>
              </a:rPr>
              <a:t> to Khilafat. </a:t>
            </a:r>
            <a:r>
              <a:rPr b="0" i="1" lang="en-US" sz="2000" u="none" cap="none" strike="noStrike">
                <a:solidFill>
                  <a:schemeClr val="dk1"/>
                </a:solidFill>
                <a:latin typeface="Helvetica Neue"/>
                <a:ea typeface="Helvetica Neue"/>
                <a:cs typeface="Helvetica Neue"/>
                <a:sym typeface="Helvetica Neue"/>
              </a:rPr>
              <a:t>• Insha’allah</a:t>
            </a:r>
            <a:r>
              <a:rPr b="0" i="0" lang="en-US" sz="2000" u="none" cap="none" strike="noStrike">
                <a:solidFill>
                  <a:schemeClr val="dk1"/>
                </a:solidFill>
                <a:latin typeface="Calibri"/>
                <a:ea typeface="Calibri"/>
                <a:cs typeface="Calibri"/>
                <a:sym typeface="Calibri"/>
              </a:rPr>
              <a:t>.</a:t>
            </a:r>
            <a:endParaRPr/>
          </a:p>
        </p:txBody>
      </p:sp>
      <p:pic>
        <p:nvPicPr>
          <p:cNvPr id="72" name="Google Shape;72;p4"/>
          <p:cNvPicPr preferRelativeResize="0"/>
          <p:nvPr/>
        </p:nvPicPr>
        <p:blipFill rotWithShape="1">
          <a:blip r:embed="rId4">
            <a:alphaModFix/>
          </a:blip>
          <a:srcRect b="0" l="0" r="0" t="0"/>
          <a:stretch/>
        </p:blipFill>
        <p:spPr>
          <a:xfrm>
            <a:off x="5219044" y="1661780"/>
            <a:ext cx="3472991" cy="11528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78" name="Google Shape;78;p5"/>
          <p:cNvSpPr txBox="1"/>
          <p:nvPr/>
        </p:nvSpPr>
        <p:spPr>
          <a:xfrm>
            <a:off x="3437296" y="462797"/>
            <a:ext cx="3257621"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Calibri"/>
                <a:ea typeface="Calibri"/>
                <a:cs typeface="Calibri"/>
                <a:sym typeface="Calibri"/>
              </a:rPr>
              <a:t>The Holy Quran Segment</a:t>
            </a:r>
            <a:endParaRPr b="1" i="0" sz="2400" u="none" cap="none" strike="noStrike">
              <a:solidFill>
                <a:srgbClr val="FFFFFF"/>
              </a:solidFill>
              <a:latin typeface="Calibri"/>
              <a:ea typeface="Calibri"/>
              <a:cs typeface="Calibri"/>
              <a:sym typeface="Calibri"/>
            </a:endParaRPr>
          </a:p>
        </p:txBody>
      </p:sp>
      <p:sp>
        <p:nvSpPr>
          <p:cNvPr id="79" name="Google Shape;79;p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80" name="Google Shape;80;p5"/>
          <p:cNvSpPr/>
          <p:nvPr/>
        </p:nvSpPr>
        <p:spPr>
          <a:xfrm>
            <a:off x="418135" y="2595509"/>
            <a:ext cx="473588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400" u="none" cap="none" strike="noStrike">
                <a:solidFill>
                  <a:srgbClr val="000000"/>
                </a:solidFill>
                <a:latin typeface="Calibri"/>
                <a:ea typeface="Calibri"/>
                <a:cs typeface="Calibri"/>
                <a:sym typeface="Calibri"/>
              </a:rPr>
              <a:t>by commentary and discussion</a:t>
            </a:r>
            <a:endParaRPr/>
          </a:p>
        </p:txBody>
      </p:sp>
      <p:pic>
        <p:nvPicPr>
          <p:cNvPr id="81" name="Google Shape;81;p5"/>
          <p:cNvPicPr preferRelativeResize="0"/>
          <p:nvPr/>
        </p:nvPicPr>
        <p:blipFill rotWithShape="1">
          <a:blip r:embed="rId4">
            <a:alphaModFix/>
          </a:blip>
          <a:srcRect b="0" l="0" r="0" t="0"/>
          <a:stretch/>
        </p:blipFill>
        <p:spPr>
          <a:xfrm>
            <a:off x="5477482" y="191482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g10b4ee22bd9_0_44"/>
          <p:cNvSpPr txBox="1"/>
          <p:nvPr>
            <p:ph type="title"/>
          </p:nvPr>
        </p:nvSpPr>
        <p:spPr>
          <a:xfrm>
            <a:off x="3386950" y="374600"/>
            <a:ext cx="5531400" cy="5907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lt1"/>
              </a:buClr>
              <a:buSzPts val="3200"/>
              <a:buFont typeface="Calibri"/>
              <a:buNone/>
            </a:pPr>
            <a:r>
              <a:rPr b="1" lang="en-US" sz="3200">
                <a:solidFill>
                  <a:schemeClr val="lt1"/>
                </a:solidFill>
              </a:rPr>
              <a:t>Verse Recited Earlier</a:t>
            </a:r>
            <a:endParaRPr/>
          </a:p>
        </p:txBody>
      </p:sp>
      <p:sp>
        <p:nvSpPr>
          <p:cNvPr id="87" name="Google Shape;87;g10b4ee22bd9_0_44"/>
          <p:cNvSpPr/>
          <p:nvPr/>
        </p:nvSpPr>
        <p:spPr>
          <a:xfrm>
            <a:off x="265078" y="2029077"/>
            <a:ext cx="4374900" cy="25854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1800" u="none" cap="none" strike="noStrike">
                <a:solidFill>
                  <a:srgbClr val="000000"/>
                </a:solidFill>
                <a:latin typeface="Roboto"/>
                <a:ea typeface="Roboto"/>
                <a:cs typeface="Roboto"/>
                <a:sym typeface="Roboto"/>
              </a:rPr>
              <a:t>O ye who believe! be helpers of Allah, as said Jesus, son of Mary, to </a:t>
            </a:r>
            <a:r>
              <a:rPr b="0" i="1" lang="en-US" sz="1800" u="none" cap="none" strike="noStrike">
                <a:solidFill>
                  <a:srgbClr val="000000"/>
                </a:solidFill>
                <a:latin typeface="Roboto"/>
                <a:ea typeface="Roboto"/>
                <a:cs typeface="Roboto"/>
                <a:sym typeface="Roboto"/>
              </a:rPr>
              <a:t>his</a:t>
            </a:r>
            <a:r>
              <a:rPr b="0" i="0" lang="en-US" sz="1800" u="none" cap="none" strike="noStrike">
                <a:solidFill>
                  <a:srgbClr val="000000"/>
                </a:solidFill>
                <a:latin typeface="Roboto"/>
                <a:ea typeface="Roboto"/>
                <a:cs typeface="Roboto"/>
                <a:sym typeface="Roboto"/>
              </a:rPr>
              <a:t> disciples, ‘Who are my helpers in </a:t>
            </a:r>
            <a:r>
              <a:rPr b="0" i="1" lang="en-US" sz="1800" u="none" cap="none" strike="noStrike">
                <a:solidFill>
                  <a:srgbClr val="000000"/>
                </a:solidFill>
                <a:latin typeface="Roboto"/>
                <a:ea typeface="Roboto"/>
                <a:cs typeface="Roboto"/>
                <a:sym typeface="Roboto"/>
              </a:rPr>
              <a:t>the cause of</a:t>
            </a:r>
            <a:r>
              <a:rPr b="0" i="0" lang="en-US" sz="1800" u="none" cap="none" strike="noStrike">
                <a:solidFill>
                  <a:srgbClr val="000000"/>
                </a:solidFill>
                <a:latin typeface="Roboto"/>
                <a:ea typeface="Roboto"/>
                <a:cs typeface="Roboto"/>
                <a:sym typeface="Roboto"/>
              </a:rPr>
              <a:t> Allah.’ The disciples said, ‘We are helpers of Allah.’ So, a party of the children of Israel believed, while a party disbelieved. Then We gave power to those who believed against their enemy, and they became victorious (</a:t>
            </a:r>
            <a:r>
              <a:rPr lang="en-US" sz="1800" u="sng">
                <a:solidFill>
                  <a:schemeClr val="hlink"/>
                </a:solidFill>
                <a:latin typeface="Roboto"/>
                <a:ea typeface="Roboto"/>
                <a:cs typeface="Roboto"/>
                <a:sym typeface="Roboto"/>
                <a:hlinkClick r:id="rId4"/>
              </a:rPr>
              <a:t>61:15</a:t>
            </a:r>
            <a:r>
              <a:rPr b="0" i="0" lang="en-US" sz="1800" u="none" cap="none" strike="noStrike">
                <a:solidFill>
                  <a:srgbClr val="000000"/>
                </a:solidFill>
                <a:latin typeface="Roboto"/>
                <a:ea typeface="Roboto"/>
                <a:cs typeface="Roboto"/>
                <a:sym typeface="Roboto"/>
              </a:rPr>
              <a:t>)</a:t>
            </a:r>
            <a:endParaRPr b="0" i="0" sz="1800" u="none" cap="none" strike="noStrike">
              <a:solidFill>
                <a:srgbClr val="000000"/>
              </a:solidFill>
              <a:latin typeface="Calibri"/>
              <a:ea typeface="Calibri"/>
              <a:cs typeface="Calibri"/>
              <a:sym typeface="Calibri"/>
            </a:endParaRPr>
          </a:p>
        </p:txBody>
      </p:sp>
      <p:pic>
        <p:nvPicPr>
          <p:cNvPr id="88" name="Google Shape;88;g10b4ee22bd9_0_44"/>
          <p:cNvPicPr preferRelativeResize="0"/>
          <p:nvPr/>
        </p:nvPicPr>
        <p:blipFill>
          <a:blip r:embed="rId5">
            <a:alphaModFix/>
          </a:blip>
          <a:stretch>
            <a:fillRect/>
          </a:stretch>
        </p:blipFill>
        <p:spPr>
          <a:xfrm>
            <a:off x="4720360" y="1952876"/>
            <a:ext cx="4114800" cy="2962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7"/>
          <p:cNvSpPr txBox="1"/>
          <p:nvPr/>
        </p:nvSpPr>
        <p:spPr>
          <a:xfrm>
            <a:off x="3452953" y="481291"/>
            <a:ext cx="3694407"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Helvetica Neue"/>
                <a:ea typeface="Helvetica Neue"/>
                <a:cs typeface="Helvetica Neue"/>
                <a:sym typeface="Helvetica Neue"/>
              </a:rPr>
              <a:t>Understanding the Verse</a:t>
            </a:r>
            <a:endParaRPr b="1" i="0" sz="2400" u="none" cap="none" strike="noStrike">
              <a:solidFill>
                <a:srgbClr val="FFFFFF"/>
              </a:solidFill>
              <a:latin typeface="Helvetica Neue"/>
              <a:ea typeface="Helvetica Neue"/>
              <a:cs typeface="Helvetica Neue"/>
              <a:sym typeface="Helvetica Neue"/>
            </a:endParaRPr>
          </a:p>
        </p:txBody>
      </p:sp>
      <p:sp>
        <p:nvSpPr>
          <p:cNvPr id="94" name="Google Shape;94;p7"/>
          <p:cNvSpPr txBox="1"/>
          <p:nvPr/>
        </p:nvSpPr>
        <p:spPr>
          <a:xfrm>
            <a:off x="472474" y="2304196"/>
            <a:ext cx="7719854" cy="2287682"/>
          </a:xfrm>
          <a:prstGeom prst="rect">
            <a:avLst/>
          </a:prstGeom>
          <a:noFill/>
          <a:ln>
            <a:noFill/>
          </a:ln>
        </p:spPr>
        <p:txBody>
          <a:bodyPr anchorCtr="0" anchor="t" bIns="34275" lIns="34275" spcFirstLastPara="1" rIns="34275" wrap="square" tIns="34275">
            <a:normAutofit fontScale="77500" lnSpcReduction="20000"/>
          </a:bodyPr>
          <a:lstStyle/>
          <a:p>
            <a:pPr indent="-385763" lvl="0" marL="385763" marR="0" rtl="0" algn="l">
              <a:spcBef>
                <a:spcPts val="0"/>
              </a:spcBef>
              <a:spcAft>
                <a:spcPts val="0"/>
              </a:spcAft>
              <a:buClr>
                <a:schemeClr val="dk1"/>
              </a:buClr>
              <a:buSzPct val="100000"/>
              <a:buFont typeface="Helvetica Neue"/>
              <a:buAutoNum type="arabicPeriod"/>
            </a:pPr>
            <a:r>
              <a:rPr b="0" i="0" lang="en-US" sz="2800" u="none" cap="none" strike="noStrike">
                <a:solidFill>
                  <a:schemeClr val="dk1"/>
                </a:solidFill>
                <a:latin typeface="Calibri"/>
                <a:ea typeface="Calibri"/>
                <a:cs typeface="Calibri"/>
                <a:sym typeface="Calibri"/>
              </a:rPr>
              <a:t>Who is being addressed in this verse?</a:t>
            </a:r>
            <a:endParaRPr b="0" i="0" sz="1800" u="none" cap="none" strike="noStrike">
              <a:solidFill>
                <a:schemeClr val="dk1"/>
              </a:solidFill>
              <a:latin typeface="Calibri"/>
              <a:ea typeface="Calibri"/>
              <a:cs typeface="Calibri"/>
              <a:sym typeface="Calibri"/>
            </a:endParaRPr>
          </a:p>
          <a:p>
            <a:pPr indent="0" lvl="3" marL="1371600" marR="0" rtl="0" algn="l">
              <a:spcBef>
                <a:spcPts val="450"/>
              </a:spcBef>
              <a:spcAft>
                <a:spcPts val="0"/>
              </a:spcAft>
              <a:buNone/>
            </a:pPr>
            <a:r>
              <a:rPr b="0" i="0" lang="en-US" sz="2800" u="none" cap="none" strike="noStrike">
                <a:solidFill>
                  <a:schemeClr val="dk1"/>
                </a:solidFill>
                <a:latin typeface="Calibri"/>
                <a:ea typeface="Calibri"/>
                <a:cs typeface="Calibri"/>
                <a:sym typeface="Calibri"/>
              </a:rPr>
              <a:t>    a. Jesus son of Mary (as)</a:t>
            </a:r>
            <a:endParaRPr/>
          </a:p>
          <a:p>
            <a:pPr indent="0" lvl="3" marL="1371600" marR="0" rtl="0" algn="l">
              <a:spcBef>
                <a:spcPts val="450"/>
              </a:spcBef>
              <a:spcAft>
                <a:spcPts val="0"/>
              </a:spcAft>
              <a:buNone/>
            </a:pPr>
            <a:r>
              <a:rPr b="0" i="0" lang="en-US" sz="2800" u="none" cap="none" strike="noStrike">
                <a:solidFill>
                  <a:schemeClr val="dk1"/>
                </a:solidFill>
                <a:latin typeface="Calibri"/>
                <a:ea typeface="Calibri"/>
                <a:cs typeface="Calibri"/>
                <a:sym typeface="Calibri"/>
              </a:rPr>
              <a:t>    b. Companions of Prophet Muhammad (saw)</a:t>
            </a:r>
            <a:endParaRPr/>
          </a:p>
          <a:p>
            <a:pPr indent="0" lvl="3" marL="1371600" marR="0" rtl="0" algn="l">
              <a:spcBef>
                <a:spcPts val="450"/>
              </a:spcBef>
              <a:spcAft>
                <a:spcPts val="0"/>
              </a:spcAft>
              <a:buNone/>
            </a:pPr>
            <a:r>
              <a:rPr b="0" i="0" lang="en-US" sz="2800" u="none" cap="none" strike="noStrike">
                <a:solidFill>
                  <a:schemeClr val="dk1"/>
                </a:solidFill>
                <a:latin typeface="Calibri"/>
                <a:ea typeface="Calibri"/>
                <a:cs typeface="Calibri"/>
                <a:sym typeface="Calibri"/>
              </a:rPr>
              <a:t>    c. Companions of Prophet Moses (as)</a:t>
            </a:r>
            <a:endParaRPr b="0" i="0" sz="1800" u="none" cap="none" strike="noStrike">
              <a:solidFill>
                <a:schemeClr val="dk1"/>
              </a:solidFill>
              <a:latin typeface="Calibri"/>
              <a:ea typeface="Calibri"/>
              <a:cs typeface="Calibri"/>
              <a:sym typeface="Calibri"/>
            </a:endParaRPr>
          </a:p>
          <a:p>
            <a:pPr indent="-385763" lvl="0" marL="385763" marR="0" rtl="0" algn="l">
              <a:spcBef>
                <a:spcPts val="450"/>
              </a:spcBef>
              <a:spcAft>
                <a:spcPts val="0"/>
              </a:spcAft>
              <a:buClr>
                <a:schemeClr val="dk1"/>
              </a:buClr>
              <a:buSzPct val="100000"/>
              <a:buFont typeface="Helvetica Neue"/>
              <a:buAutoNum type="arabicPeriod"/>
            </a:pPr>
            <a:r>
              <a:rPr b="0" i="0" lang="en-US" sz="2800" u="none" cap="none" strike="noStrike">
                <a:solidFill>
                  <a:schemeClr val="dk1"/>
                </a:solidFill>
                <a:latin typeface="Calibri"/>
                <a:ea typeface="Calibri"/>
                <a:cs typeface="Calibri"/>
                <a:sym typeface="Calibri"/>
              </a:rPr>
              <a:t>What glad tiding is mentioned in this verse?</a:t>
            </a:r>
            <a:endParaRPr b="0" i="0" sz="1800" u="none" cap="none" strike="noStrike">
              <a:solidFill>
                <a:schemeClr val="dk1"/>
              </a:solidFill>
              <a:latin typeface="Calibri"/>
              <a:ea typeface="Calibri"/>
              <a:cs typeface="Calibri"/>
              <a:sym typeface="Calibri"/>
            </a:endParaRPr>
          </a:p>
          <a:p>
            <a:pPr indent="-385763" lvl="0" marL="385763" marR="0" rtl="0" algn="l">
              <a:spcBef>
                <a:spcPts val="450"/>
              </a:spcBef>
              <a:spcAft>
                <a:spcPts val="0"/>
              </a:spcAft>
              <a:buClr>
                <a:schemeClr val="dk1"/>
              </a:buClr>
              <a:buSzPct val="100000"/>
              <a:buFont typeface="Helvetica Neue"/>
              <a:buAutoNum type="arabicPeriod"/>
            </a:pPr>
            <a:r>
              <a:rPr b="0" i="0" lang="en-US" sz="2800" u="none" cap="none" strike="noStrike">
                <a:solidFill>
                  <a:schemeClr val="dk1"/>
                </a:solidFill>
                <a:latin typeface="Calibri"/>
                <a:ea typeface="Calibri"/>
                <a:cs typeface="Calibri"/>
                <a:sym typeface="Calibri"/>
              </a:rPr>
              <a:t>Please discuss as to how can we benefit from this glad tiding?</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8"/>
          <p:cNvSpPr txBox="1"/>
          <p:nvPr/>
        </p:nvSpPr>
        <p:spPr>
          <a:xfrm>
            <a:off x="3416009" y="434462"/>
            <a:ext cx="1952777"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Helvetica Neue"/>
                <a:ea typeface="Helvetica Neue"/>
                <a:cs typeface="Helvetica Neue"/>
                <a:sym typeface="Helvetica Neue"/>
              </a:rPr>
              <a:t>Commentary</a:t>
            </a:r>
            <a:endParaRPr/>
          </a:p>
        </p:txBody>
      </p:sp>
      <p:sp>
        <p:nvSpPr>
          <p:cNvPr id="100" name="Google Shape;100;p8"/>
          <p:cNvSpPr txBox="1"/>
          <p:nvPr/>
        </p:nvSpPr>
        <p:spPr>
          <a:xfrm>
            <a:off x="372716" y="2016986"/>
            <a:ext cx="8398567" cy="2366280"/>
          </a:xfrm>
          <a:prstGeom prst="rect">
            <a:avLst/>
          </a:prstGeom>
          <a:noFill/>
          <a:ln>
            <a:noFill/>
          </a:ln>
        </p:spPr>
        <p:txBody>
          <a:bodyPr anchorCtr="0" anchor="t" bIns="45700" lIns="45700" spcFirstLastPara="1" rIns="45700" wrap="square" tIns="45700">
            <a:normAutofit fontScale="92500" lnSpcReduction="10000"/>
          </a:bodyPr>
          <a:lstStyle/>
          <a:p>
            <a:pPr indent="-457200" lvl="0" marL="457200" marR="0" rtl="0" algn="l">
              <a:spcBef>
                <a:spcPts val="0"/>
              </a:spcBef>
              <a:spcAft>
                <a:spcPts val="0"/>
              </a:spcAft>
              <a:buClr>
                <a:schemeClr val="dk1"/>
              </a:buClr>
              <a:buSzPct val="100000"/>
              <a:buFont typeface="Helvetica Neue"/>
              <a:buAutoNum type="arabicPeriod"/>
            </a:pPr>
            <a:r>
              <a:rPr b="0" i="0" lang="en-US" sz="2400" u="none" cap="none" strike="noStrike">
                <a:solidFill>
                  <a:schemeClr val="dk1"/>
                </a:solidFill>
                <a:latin typeface="Calibri"/>
                <a:ea typeface="Calibri"/>
                <a:cs typeface="Calibri"/>
                <a:sym typeface="Calibri"/>
              </a:rPr>
              <a:t>Companions of the Holy Prophet (pbuh).</a:t>
            </a:r>
            <a:endParaRPr b="0" i="0" sz="2400" u="none" cap="none" strike="noStrike">
              <a:solidFill>
                <a:schemeClr val="dk1"/>
              </a:solidFill>
              <a:latin typeface="Calibri"/>
              <a:ea typeface="Calibri"/>
              <a:cs typeface="Calibri"/>
              <a:sym typeface="Calibri"/>
            </a:endParaRPr>
          </a:p>
          <a:p>
            <a:pPr indent="-457200" lvl="0" marL="457200" marR="0" rtl="0" algn="l">
              <a:spcBef>
                <a:spcPts val="400"/>
              </a:spcBef>
              <a:spcAft>
                <a:spcPts val="0"/>
              </a:spcAft>
              <a:buClr>
                <a:schemeClr val="dk1"/>
              </a:buClr>
              <a:buSzPct val="100000"/>
              <a:buFont typeface="Helvetica Neue"/>
              <a:buAutoNum type="arabicPeriod"/>
            </a:pPr>
            <a:r>
              <a:rPr b="0" i="0" lang="en-US" sz="2400" u="none" cap="none" strike="noStrike">
                <a:solidFill>
                  <a:schemeClr val="dk1"/>
                </a:solidFill>
                <a:latin typeface="Calibri"/>
                <a:ea typeface="Calibri"/>
                <a:cs typeface="Calibri"/>
                <a:sym typeface="Calibri"/>
              </a:rPr>
              <a:t>The believers who offer sacrifices in the cause of Allah and will become helpers of the Promised Messiah (as) would in turn be helped by Allah the Almighty and will eventually be victorious. </a:t>
            </a:r>
            <a:endParaRPr/>
          </a:p>
          <a:p>
            <a:pPr indent="-457200" lvl="0" marL="457200" marR="0" rtl="0" algn="l">
              <a:spcBef>
                <a:spcPts val="400"/>
              </a:spcBef>
              <a:spcAft>
                <a:spcPts val="0"/>
              </a:spcAft>
              <a:buClr>
                <a:schemeClr val="dk1"/>
              </a:buClr>
              <a:buSzPct val="100000"/>
              <a:buFont typeface="Helvetica Neue"/>
              <a:buAutoNum type="arabicPeriod"/>
            </a:pPr>
            <a:r>
              <a:rPr b="0" i="0" lang="en-US" sz="2400" u="none" cap="none" strike="noStrike">
                <a:solidFill>
                  <a:schemeClr val="dk1"/>
                </a:solidFill>
                <a:latin typeface="Calibri"/>
                <a:ea typeface="Calibri"/>
                <a:cs typeface="Calibri"/>
                <a:sym typeface="Calibri"/>
              </a:rPr>
              <a:t>If we believe in Allah the Almighty and have complete trust in Him, call people towards Him, we can win His pleasure and be triumphant. InshaAllah</a:t>
            </a:r>
            <a:endParaRPr b="0" i="0" sz="2400" u="none" cap="none" strike="noStrike">
              <a:solidFill>
                <a:schemeClr val="dk1"/>
              </a:solidFill>
              <a:latin typeface="Calibri"/>
              <a:ea typeface="Calibri"/>
              <a:cs typeface="Calibri"/>
              <a:sym typeface="Calibri"/>
            </a:endParaRPr>
          </a:p>
        </p:txBody>
      </p:sp>
      <p:sp>
        <p:nvSpPr>
          <p:cNvPr id="101" name="Google Shape;101;p8"/>
          <p:cNvSpPr txBox="1"/>
          <p:nvPr/>
        </p:nvSpPr>
        <p:spPr>
          <a:xfrm>
            <a:off x="3250096" y="4979504"/>
            <a:ext cx="4654668" cy="36932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Tarjumatul Quran: Hadhrat Khalifatul Masih IV 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pic>
        <p:nvPicPr>
          <p:cNvPr id="106" name="Google Shape;106;p9"/>
          <p:cNvPicPr preferRelativeResize="0"/>
          <p:nvPr/>
        </p:nvPicPr>
        <p:blipFill rotWithShape="1">
          <a:blip r:embed="rId4">
            <a:alphaModFix/>
          </a:blip>
          <a:srcRect b="0" l="0" r="0" t="0"/>
          <a:stretch/>
        </p:blipFill>
        <p:spPr>
          <a:xfrm>
            <a:off x="4735472" y="2282212"/>
            <a:ext cx="3265529" cy="2119155"/>
          </a:xfrm>
          <a:prstGeom prst="rect">
            <a:avLst/>
          </a:prstGeom>
          <a:noFill/>
          <a:ln>
            <a:noFill/>
          </a:ln>
        </p:spPr>
      </p:pic>
      <p:sp>
        <p:nvSpPr>
          <p:cNvPr id="107" name="Google Shape;107;p9"/>
          <p:cNvSpPr txBox="1"/>
          <p:nvPr>
            <p:ph type="title"/>
          </p:nvPr>
        </p:nvSpPr>
        <p:spPr>
          <a:xfrm>
            <a:off x="3483197" y="481868"/>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08" name="Google Shape;108;p9"/>
          <p:cNvSpPr txBox="1"/>
          <p:nvPr/>
        </p:nvSpPr>
        <p:spPr>
          <a:xfrm>
            <a:off x="3387363" y="437351"/>
            <a:ext cx="3089498"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400" u="none" cap="none" strike="noStrike">
                <a:solidFill>
                  <a:srgbClr val="FFFFFF"/>
                </a:solidFill>
                <a:latin typeface="Calibri"/>
                <a:ea typeface="Calibri"/>
                <a:cs typeface="Calibri"/>
                <a:sym typeface="Calibri"/>
              </a:rPr>
              <a:t>Khalifa’s guidance (aba)</a:t>
            </a:r>
            <a:endParaRPr b="1" i="0" sz="2400" u="none" cap="none" strike="noStrike">
              <a:solidFill>
                <a:srgbClr val="FFFFFF"/>
              </a:solidFill>
              <a:latin typeface="Calibri"/>
              <a:ea typeface="Calibri"/>
              <a:cs typeface="Calibri"/>
              <a:sym typeface="Calibri"/>
            </a:endParaRPr>
          </a:p>
        </p:txBody>
      </p:sp>
      <p:sp>
        <p:nvSpPr>
          <p:cNvPr id="109" name="Google Shape;109;p9"/>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p:txBody>
      </p:sp>
      <p:sp>
        <p:nvSpPr>
          <p:cNvPr id="110" name="Google Shape;110;p9"/>
          <p:cNvSpPr/>
          <p:nvPr/>
        </p:nvSpPr>
        <p:spPr>
          <a:xfrm>
            <a:off x="201267" y="2609545"/>
            <a:ext cx="4370733" cy="19697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18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It contains the following items:</a:t>
            </a:r>
            <a:endParaRPr sz="160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600"/>
              <a:buFont typeface="Helvetica Neue"/>
              <a:buAutoNum type="arabicPeriod"/>
            </a:pPr>
            <a:r>
              <a:rPr lang="en-US" sz="1600">
                <a:solidFill>
                  <a:schemeClr val="dk1"/>
                </a:solidFill>
                <a:latin typeface="Calibri"/>
                <a:ea typeface="Calibri"/>
                <a:cs typeface="Calibri"/>
                <a:sym typeface="Calibri"/>
              </a:rPr>
              <a:t>Scenario, question and discussion(2 slides)</a:t>
            </a:r>
            <a:endParaRPr/>
          </a:p>
          <a:p>
            <a:pPr indent="-385763" lvl="0" marL="385763" marR="0" rtl="0" algn="l">
              <a:spcBef>
                <a:spcPts val="0"/>
              </a:spcBef>
              <a:spcAft>
                <a:spcPts val="0"/>
              </a:spcAft>
              <a:buClr>
                <a:schemeClr val="dk1"/>
              </a:buClr>
              <a:buSzPts val="1600"/>
              <a:buFont typeface="Helvetica Neue"/>
              <a:buAutoNum type="arabicPeriod"/>
            </a:pPr>
            <a:r>
              <a:rPr lang="en-US" sz="1600">
                <a:solidFill>
                  <a:schemeClr val="dk1"/>
                </a:solidFill>
                <a:latin typeface="Calibri"/>
                <a:ea typeface="Calibri"/>
                <a:cs typeface="Calibri"/>
                <a:sym typeface="Calibri"/>
              </a:rPr>
              <a:t>Guidance from the Khalifa (1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