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144000"/>
  <p:embeddedFontLst>
    <p:embeddedFont>
      <p:font typeface="Roboto"/>
      <p:regular r:id="rId31"/>
      <p:bold r:id="rId32"/>
      <p:italic r:id="rId33"/>
      <p:boldItalic r:id="rId34"/>
    </p:embeddedFont>
    <p:embeddedFont>
      <p:font typeface="Helvetica Neue"/>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g0i0e7+qkw3qJbCzQrNuRLMyd4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italic.fntdata"/><Relationship Id="rId10" Type="http://schemas.openxmlformats.org/officeDocument/2006/relationships/slide" Target="slides/slide6.xml"/><Relationship Id="rId32" Type="http://schemas.openxmlformats.org/officeDocument/2006/relationships/font" Target="fonts/Roboto-bold.fntdata"/><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font" Target="fonts/Roboto-boldItalic.fntdata"/><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3" name="Shape 13"/>
        <p:cNvGrpSpPr/>
        <p:nvPr/>
      </p:nvGrpSpPr>
      <p:grpSpPr>
        <a:xfrm>
          <a:off x="0" y="0"/>
          <a:ext cx="0" cy="0"/>
          <a:chOff x="0" y="0"/>
          <a:chExt cx="0" cy="0"/>
        </a:xfrm>
      </p:grpSpPr>
      <p:sp>
        <p:nvSpPr>
          <p:cNvPr id="14" name="Google Shape;14;p28"/>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8"/>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2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29"/>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29"/>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2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0"/>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0"/>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30"/>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3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1"/>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3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9" name="Shape 29"/>
        <p:cNvGrpSpPr/>
        <p:nvPr/>
      </p:nvGrpSpPr>
      <p:grpSpPr>
        <a:xfrm>
          <a:off x="0" y="0"/>
          <a:ext cx="0" cy="0"/>
          <a:chOff x="0" y="0"/>
          <a:chExt cx="0" cy="0"/>
        </a:xfrm>
      </p:grpSpPr>
      <p:sp>
        <p:nvSpPr>
          <p:cNvPr id="30" name="Google Shape;30;p3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32"/>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2" name="Google Shape;32;p32"/>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3" name="Google Shape;33;p3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33"/>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3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7" name="Shape 37"/>
        <p:cNvGrpSpPr/>
        <p:nvPr/>
      </p:nvGrpSpPr>
      <p:grpSpPr>
        <a:xfrm>
          <a:off x="0" y="0"/>
          <a:ext cx="0" cy="0"/>
          <a:chOff x="0" y="0"/>
          <a:chExt cx="0" cy="0"/>
        </a:xfrm>
      </p:grpSpPr>
      <p:sp>
        <p:nvSpPr>
          <p:cNvPr id="38" name="Google Shape;38;p34"/>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34"/>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0" name="Google Shape;40;p34"/>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1" name="Google Shape;41;p3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2" name="Shape 42"/>
        <p:cNvGrpSpPr/>
        <p:nvPr/>
      </p:nvGrpSpPr>
      <p:grpSpPr>
        <a:xfrm>
          <a:off x="0" y="0"/>
          <a:ext cx="0" cy="0"/>
          <a:chOff x="0" y="0"/>
          <a:chExt cx="0" cy="0"/>
        </a:xfrm>
      </p:grpSpPr>
      <p:sp>
        <p:nvSpPr>
          <p:cNvPr id="43" name="Google Shape;43;p35"/>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4" name="Google Shape;44;p35"/>
          <p:cNvSpPr/>
          <p:nvPr>
            <p:ph idx="2" type="pic"/>
          </p:nvPr>
        </p:nvSpPr>
        <p:spPr>
          <a:xfrm>
            <a:off x="1792288" y="612775"/>
            <a:ext cx="5486402" cy="4114800"/>
          </a:xfrm>
          <a:prstGeom prst="rect">
            <a:avLst/>
          </a:prstGeom>
          <a:noFill/>
          <a:ln>
            <a:noFill/>
          </a:ln>
        </p:spPr>
      </p:sp>
      <p:sp>
        <p:nvSpPr>
          <p:cNvPr id="45" name="Google Shape;45;p35"/>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6" name="Google Shape;46;p3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1" name="Google Shape;11;p27"/>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12" name="Google Shape;12;p2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20.png"/><Relationship Id="rId5"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24.png"/><Relationship Id="rId5" Type="http://schemas.openxmlformats.org/officeDocument/2006/relationships/hyperlink" Target="https://www.youtube.com/watch?v=DOpwEDwlDuE" TargetMode="External"/><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29.png"/><Relationship Id="rId5" Type="http://schemas.openxmlformats.org/officeDocument/2006/relationships/hyperlink" Target="https://www.mayoclinic.org/diseases-conditions/heart-disease/in-depth/heart-disease-prevention/art-2004650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27.png"/><Relationship Id="rId5"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hyperlink" Target="mailto:qaid.health@ansarusa.org" TargetMode="External"/><Relationship Id="rId10" Type="http://schemas.openxmlformats.org/officeDocument/2006/relationships/image" Target="../media/image36.png"/><Relationship Id="rId9" Type="http://schemas.openxmlformats.org/officeDocument/2006/relationships/image" Target="../media/image34.png"/><Relationship Id="rId5" Type="http://schemas.openxmlformats.org/officeDocument/2006/relationships/image" Target="../media/image28.png"/><Relationship Id="rId6" Type="http://schemas.openxmlformats.org/officeDocument/2006/relationships/image" Target="../media/image33.png"/><Relationship Id="rId7" Type="http://schemas.openxmlformats.org/officeDocument/2006/relationships/image" Target="../media/image30.png"/><Relationship Id="rId8"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 name="Shape 50"/>
        <p:cNvGrpSpPr/>
        <p:nvPr/>
      </p:nvGrpSpPr>
      <p:grpSpPr>
        <a:xfrm>
          <a:off x="0" y="0"/>
          <a:ext cx="0" cy="0"/>
          <a:chOff x="0" y="0"/>
          <a:chExt cx="0" cy="0"/>
        </a:xfrm>
      </p:grpSpPr>
      <p:sp>
        <p:nvSpPr>
          <p:cNvPr id="51" name="Google Shape;51;p1"/>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52" name="Google Shape;52;p1"/>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May 2022</a:t>
            </a:r>
            <a:endParaRPr b="1" i="0" sz="2400" u="none" cap="none" strike="noStrike">
              <a:solidFill>
                <a:srgbClr val="000000"/>
              </a:solidFill>
              <a:latin typeface="Helvetica Neue"/>
              <a:ea typeface="Helvetica Neue"/>
              <a:cs typeface="Helvetica Neue"/>
              <a:sym typeface="Helvetica Neue"/>
            </a:endParaRPr>
          </a:p>
        </p:txBody>
      </p:sp>
      <p:sp>
        <p:nvSpPr>
          <p:cNvPr id="53" name="Google Shape;53;p1"/>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pic>
        <p:nvPicPr>
          <p:cNvPr id="134" name="Google Shape;134;p10"/>
          <p:cNvPicPr preferRelativeResize="0"/>
          <p:nvPr/>
        </p:nvPicPr>
        <p:blipFill rotWithShape="1">
          <a:blip r:embed="rId4">
            <a:alphaModFix/>
          </a:blip>
          <a:srcRect b="0" l="0" r="0" t="0"/>
          <a:stretch/>
        </p:blipFill>
        <p:spPr>
          <a:xfrm rot="192884">
            <a:off x="4418074" y="1279932"/>
            <a:ext cx="4194236" cy="4194236"/>
          </a:xfrm>
          <a:prstGeom prst="rect">
            <a:avLst/>
          </a:prstGeom>
          <a:noFill/>
          <a:ln>
            <a:noFill/>
          </a:ln>
        </p:spPr>
      </p:pic>
      <p:sp>
        <p:nvSpPr>
          <p:cNvPr id="135" name="Google Shape;135;p10"/>
          <p:cNvSpPr txBox="1"/>
          <p:nvPr/>
        </p:nvSpPr>
        <p:spPr>
          <a:xfrm>
            <a:off x="3500227" y="437686"/>
            <a:ext cx="3284872"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Discussion Scenario </a:t>
            </a:r>
            <a:endParaRPr/>
          </a:p>
        </p:txBody>
      </p:sp>
      <p:sp>
        <p:nvSpPr>
          <p:cNvPr id="136" name="Google Shape;136;p10"/>
          <p:cNvSpPr txBox="1"/>
          <p:nvPr/>
        </p:nvSpPr>
        <p:spPr>
          <a:xfrm>
            <a:off x="525704" y="1392196"/>
            <a:ext cx="3628007" cy="4307331"/>
          </a:xfrm>
          <a:prstGeom prst="rect">
            <a:avLst/>
          </a:prstGeom>
          <a:noFill/>
          <a:ln>
            <a:noFill/>
          </a:ln>
        </p:spPr>
        <p:txBody>
          <a:bodyPr anchorCtr="0" anchor="t" bIns="34275" lIns="34275" spcFirstLastPara="1" rIns="34275" wrap="square" tIns="34275">
            <a:spAutoFit/>
          </a:bodyPr>
          <a:lstStyle/>
          <a:p>
            <a:pPr indent="0" lvl="0" marL="0" marR="0" rtl="0" algn="just">
              <a:lnSpc>
                <a:spcPct val="90000"/>
              </a:lnSpc>
              <a:spcBef>
                <a:spcPts val="0"/>
              </a:spcBef>
              <a:spcAft>
                <a:spcPts val="0"/>
              </a:spcAft>
              <a:buNone/>
            </a:pPr>
            <a:r>
              <a:rPr lang="en-US" sz="1700">
                <a:solidFill>
                  <a:schemeClr val="dk1"/>
                </a:solidFill>
                <a:latin typeface="Calibri"/>
                <a:ea typeface="Calibri"/>
                <a:cs typeface="Calibri"/>
                <a:sym typeface="Calibri"/>
              </a:rPr>
              <a:t>A new convert wanted to go to Ansar Ijtema. Za’im sahib arranged for him to carpool with a group of Ansar. On the way, one of the Nasir told him that the Jama’at president has been against him and his family. He has a soft corner towards his own friends. Another Nasir shared his opinion that the president does not have a deep understanding of the system of the Jama’at. During the Ijtema they stayed with him and explained the program. They told him that the sports activities and Bar-B-Q is a lot of fun however, most of the Talim competitions are boring. Zaim sahib noticed that the convert was very quiet and subdued after the Ijtema and missed the next monthly meeting. </a:t>
            </a:r>
            <a:endParaRPr/>
          </a:p>
        </p:txBody>
      </p:sp>
      <p:pic>
        <p:nvPicPr>
          <p:cNvPr descr="January meeting Scenario.pdf" id="137" name="Google Shape;137;p10"/>
          <p:cNvPicPr preferRelativeResize="0"/>
          <p:nvPr/>
        </p:nvPicPr>
        <p:blipFill rotWithShape="1">
          <a:blip r:embed="rId5">
            <a:alphaModFix/>
          </a:blip>
          <a:srcRect b="0" l="0" r="0" t="0"/>
          <a:stretch/>
        </p:blipFill>
        <p:spPr>
          <a:xfrm>
            <a:off x="13052490" y="-2664843"/>
            <a:ext cx="3974525" cy="5143502"/>
          </a:xfrm>
          <a:prstGeom prst="rect">
            <a:avLst/>
          </a:prstGeom>
          <a:noFill/>
          <a:ln>
            <a:noFill/>
          </a:ln>
        </p:spPr>
      </p:pic>
      <p:pic>
        <p:nvPicPr>
          <p:cNvPr id="138" name="Google Shape;138;p10"/>
          <p:cNvPicPr preferRelativeResize="0"/>
          <p:nvPr/>
        </p:nvPicPr>
        <p:blipFill rotWithShape="1">
          <a:blip r:embed="rId6">
            <a:alphaModFix/>
          </a:blip>
          <a:srcRect b="0" l="0" r="0" t="0"/>
          <a:stretch/>
        </p:blipFill>
        <p:spPr>
          <a:xfrm>
            <a:off x="4982376" y="3545861"/>
            <a:ext cx="3383136" cy="21595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1"/>
          <p:cNvSpPr txBox="1"/>
          <p:nvPr>
            <p:ph type="title"/>
          </p:nvPr>
        </p:nvSpPr>
        <p:spPr>
          <a:xfrm>
            <a:off x="3429001" y="1100501"/>
            <a:ext cx="5891420" cy="49473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rPr lang="en-US" sz="2700">
                <a:solidFill>
                  <a:schemeClr val="lt1"/>
                </a:solidFill>
              </a:rPr>
              <a:t>Questions</a:t>
            </a:r>
            <a:endParaRPr/>
          </a:p>
        </p:txBody>
      </p:sp>
      <p:sp>
        <p:nvSpPr>
          <p:cNvPr id="144" name="Google Shape;144;p11"/>
          <p:cNvSpPr txBox="1"/>
          <p:nvPr>
            <p:ph idx="1" type="body"/>
          </p:nvPr>
        </p:nvSpPr>
        <p:spPr>
          <a:xfrm>
            <a:off x="457200" y="3011559"/>
            <a:ext cx="7906578" cy="1118151"/>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2100"/>
              <a:buChar char="•"/>
            </a:pPr>
            <a:r>
              <a:rPr lang="en-US" sz="2100"/>
              <a:t>In your opinion, did the convert benefit from the Ijtema?</a:t>
            </a:r>
            <a:endParaRPr/>
          </a:p>
          <a:p>
            <a:pPr indent="-257175" lvl="0" marL="257175" rtl="0" algn="l">
              <a:lnSpc>
                <a:spcPct val="100000"/>
              </a:lnSpc>
              <a:spcBef>
                <a:spcPts val="525"/>
              </a:spcBef>
              <a:spcAft>
                <a:spcPts val="0"/>
              </a:spcAft>
              <a:buClr>
                <a:srgbClr val="000000"/>
              </a:buClr>
              <a:buSzPts val="2100"/>
              <a:buChar char="•"/>
            </a:pPr>
            <a:r>
              <a:rPr lang="en-US" sz="2100"/>
              <a:t>What do you think went wrong in this trip?</a:t>
            </a:r>
            <a:endParaRPr/>
          </a:p>
          <a:p>
            <a:pPr indent="-104775" lvl="0" marL="257175" rtl="0" algn="l">
              <a:lnSpc>
                <a:spcPct val="100000"/>
              </a:lnSpc>
              <a:spcBef>
                <a:spcPts val="525"/>
              </a:spcBef>
              <a:spcAft>
                <a:spcPts val="0"/>
              </a:spcAft>
              <a:buClr>
                <a:srgbClr val="000000"/>
              </a:buClr>
              <a:buSzPts val="2400"/>
              <a:buNone/>
            </a:pPr>
            <a:r>
              <a:t/>
            </a:r>
            <a:endParaRPr/>
          </a:p>
          <a:p>
            <a:pPr indent="-104775" lvl="0" marL="257175" rtl="0" algn="l">
              <a:lnSpc>
                <a:spcPct val="100000"/>
              </a:lnSpc>
              <a:spcBef>
                <a:spcPts val="525"/>
              </a:spcBef>
              <a:spcAft>
                <a:spcPts val="0"/>
              </a:spcAft>
              <a:buClr>
                <a:srgbClr val="000000"/>
              </a:buClr>
              <a:buSzPts val="2400"/>
              <a:buNone/>
            </a:pPr>
            <a:r>
              <a:t/>
            </a:r>
            <a:endParaRPr/>
          </a:p>
          <a:p>
            <a:pPr indent="-104775" lvl="0" marL="257175" rtl="0" algn="l">
              <a:lnSpc>
                <a:spcPct val="100000"/>
              </a:lnSpc>
              <a:spcBef>
                <a:spcPts val="525"/>
              </a:spcBef>
              <a:spcAft>
                <a:spcPts val="0"/>
              </a:spcAft>
              <a:buClr>
                <a:srgbClr val="000000"/>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12"/>
          <p:cNvSpPr txBox="1"/>
          <p:nvPr>
            <p:ph type="title"/>
          </p:nvPr>
        </p:nvSpPr>
        <p:spPr>
          <a:xfrm>
            <a:off x="3076162" y="221617"/>
            <a:ext cx="6172200" cy="85725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400"/>
              <a:buFont typeface="Calibri"/>
              <a:buNone/>
            </a:pPr>
            <a:r>
              <a:rPr lang="en-US" sz="2400">
                <a:solidFill>
                  <a:schemeClr val="lt1"/>
                </a:solidFill>
              </a:rPr>
              <a:t>“Why do you say what you do not do”</a:t>
            </a:r>
            <a:endParaRPr/>
          </a:p>
        </p:txBody>
      </p:sp>
      <p:sp>
        <p:nvSpPr>
          <p:cNvPr id="150" name="Google Shape;150;p12"/>
          <p:cNvSpPr txBox="1"/>
          <p:nvPr>
            <p:ph idx="1" type="body"/>
          </p:nvPr>
        </p:nvSpPr>
        <p:spPr>
          <a:xfrm>
            <a:off x="95664" y="1744789"/>
            <a:ext cx="8952672" cy="3499346"/>
          </a:xfrm>
          <a:prstGeom prst="rect">
            <a:avLst/>
          </a:prstGeom>
          <a:noFill/>
          <a:ln>
            <a:noFill/>
          </a:ln>
        </p:spPr>
        <p:txBody>
          <a:bodyPr anchorCtr="0" anchor="t" bIns="45700" lIns="45700" spcFirstLastPara="1" rIns="45700" wrap="square" tIns="45700">
            <a:noAutofit/>
          </a:bodyPr>
          <a:lstStyle/>
          <a:p>
            <a:pPr indent="-257175" lvl="0" marL="257175" rtl="0" algn="l">
              <a:lnSpc>
                <a:spcPct val="100000"/>
              </a:lnSpc>
              <a:spcBef>
                <a:spcPts val="0"/>
              </a:spcBef>
              <a:spcAft>
                <a:spcPts val="0"/>
              </a:spcAft>
              <a:buClr>
                <a:srgbClr val="000000"/>
              </a:buClr>
              <a:buSzPts val="1800"/>
              <a:buChar char="•"/>
            </a:pPr>
            <a:r>
              <a:rPr b="1" i="1" lang="en-US" sz="1800"/>
              <a:t>“A person having stayed in the company of a Maulvi (religious cleric) and hearing his exhortations of piety and spirituality had become convinced to convert to Islam. One day the person who was due to convert came across that same cleric drinking alcohol and his heart became hardened, and he stopped. He said that this cleric tells me good and pious things and tells me about the detriment of alcohol yet he himself is sitting here drinking alcohol and so he thought to himself one should stay away from such a religion.”</a:t>
            </a:r>
            <a:endParaRPr/>
          </a:p>
          <a:p>
            <a:pPr indent="-257175" lvl="0" marL="257175" rtl="0" algn="l">
              <a:lnSpc>
                <a:spcPct val="100000"/>
              </a:lnSpc>
              <a:spcBef>
                <a:spcPts val="525"/>
              </a:spcBef>
              <a:spcAft>
                <a:spcPts val="0"/>
              </a:spcAft>
              <a:buClr>
                <a:srgbClr val="000000"/>
              </a:buClr>
              <a:buSzPts val="1800"/>
              <a:buChar char="•"/>
            </a:pPr>
            <a:r>
              <a:rPr b="1" i="1" lang="en-US" sz="1800"/>
              <a:t>“One should not just convey the message of Islam with their words, rather they should do so with their actions. They should convince others with their personal examples, by remaining steadfast and guiding others with patience. One should not become frustrated in the face of opposition. So, these two principles must always be kept in mind when conveying Islam’s teachings: to create unity in one’s actions and teachings, and secondly to act with patience, consistency and self-control.”</a:t>
            </a:r>
            <a:endParaRPr sz="1800"/>
          </a:p>
        </p:txBody>
      </p:sp>
      <p:sp>
        <p:nvSpPr>
          <p:cNvPr id="151" name="Google Shape;151;p12"/>
          <p:cNvSpPr txBox="1"/>
          <p:nvPr/>
        </p:nvSpPr>
        <p:spPr>
          <a:xfrm>
            <a:off x="874314" y="5113212"/>
            <a:ext cx="6269663" cy="338552"/>
          </a:xfrm>
          <a:prstGeom prst="rect">
            <a:avLst/>
          </a:prstGeom>
          <a:noFill/>
          <a:ln>
            <a:noFill/>
          </a:ln>
        </p:spPr>
        <p:txBody>
          <a:bodyPr anchorCtr="0" anchor="t" bIns="34275" lIns="34275" spcFirstLastPara="1" rIns="34275" wrap="square" tIns="34275">
            <a:spAutoFit/>
          </a:bodyPr>
          <a:lstStyle/>
          <a:p>
            <a:pPr indent="0" lvl="0" marL="0" marR="0" rtl="0" algn="l">
              <a:spcBef>
                <a:spcPts val="300"/>
              </a:spcBef>
              <a:spcAft>
                <a:spcPts val="0"/>
              </a:spcAft>
              <a:buNone/>
            </a:pPr>
            <a:r>
              <a:rPr lang="en-US" sz="1500">
                <a:solidFill>
                  <a:srgbClr val="000000"/>
                </a:solidFill>
                <a:latin typeface="Calibri"/>
                <a:ea typeface="Calibri"/>
                <a:cs typeface="Calibri"/>
                <a:sym typeface="Calibri"/>
              </a:rPr>
              <a:t>Based on Huzoor’s address in the final session of UK Ansarullah Ijtema, 9/12/21</a:t>
            </a:r>
            <a:endParaRPr sz="1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13"/>
          <p:cNvSpPr txBox="1"/>
          <p:nvPr/>
        </p:nvSpPr>
        <p:spPr>
          <a:xfrm>
            <a:off x="3374355" y="428111"/>
            <a:ext cx="3527759" cy="50013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800">
                <a:solidFill>
                  <a:srgbClr val="FFFFFF"/>
                </a:solidFill>
                <a:latin typeface="Calibri"/>
                <a:ea typeface="Calibri"/>
                <a:cs typeface="Calibri"/>
                <a:sym typeface="Calibri"/>
              </a:rPr>
              <a:t>Take "home" message?</a:t>
            </a:r>
            <a:endParaRPr/>
          </a:p>
        </p:txBody>
      </p:sp>
      <p:sp>
        <p:nvSpPr>
          <p:cNvPr id="157" name="Google Shape;157;p13"/>
          <p:cNvSpPr txBox="1"/>
          <p:nvPr/>
        </p:nvSpPr>
        <p:spPr>
          <a:xfrm>
            <a:off x="1165556" y="1676235"/>
            <a:ext cx="6095400" cy="174330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Please review the following</a:t>
            </a:r>
            <a:r>
              <a:rPr lang="en-US" sz="2400">
                <a:solidFill>
                  <a:schemeClr val="dk1"/>
                </a:solidFill>
                <a:latin typeface="Calibri"/>
                <a:ea typeface="Calibri"/>
                <a:cs typeface="Calibri"/>
                <a:sym typeface="Calibri"/>
              </a:rPr>
              <a:t> with children/family during casual discussion:</a:t>
            </a:r>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257175" lvl="1" marL="600075" marR="0" rtl="0" algn="l">
              <a:spcBef>
                <a:spcPts val="0"/>
              </a:spcBef>
              <a:spcAft>
                <a:spcPts val="0"/>
              </a:spcAft>
              <a:buClr>
                <a:schemeClr val="dk1"/>
              </a:buClr>
              <a:buSzPts val="1725"/>
              <a:buFont typeface="Arial"/>
              <a:buChar char="•"/>
            </a:pPr>
            <a:r>
              <a:rPr b="0" i="0" lang="en-US" sz="1725" u="none" cap="none" strike="noStrike">
                <a:solidFill>
                  <a:schemeClr val="dk1"/>
                </a:solidFill>
                <a:latin typeface="Calibri"/>
                <a:ea typeface="Calibri"/>
                <a:cs typeface="Calibri"/>
                <a:sym typeface="Calibri"/>
              </a:rPr>
              <a:t>Analyze the qualities of a true follower of the Promised Messiah</a:t>
            </a:r>
            <a:endParaRPr/>
          </a:p>
          <a:p>
            <a:pPr indent="-257175" lvl="1" marL="600075" marR="0" rtl="0" algn="l">
              <a:spcBef>
                <a:spcPts val="0"/>
              </a:spcBef>
              <a:spcAft>
                <a:spcPts val="0"/>
              </a:spcAft>
              <a:buClr>
                <a:schemeClr val="dk1"/>
              </a:buClr>
              <a:buSzPts val="1725"/>
              <a:buFont typeface="Arial"/>
              <a:buChar char="•"/>
            </a:pPr>
            <a:r>
              <a:rPr b="0" i="0" lang="en-US" sz="1725" u="none" cap="none" strike="noStrike">
                <a:solidFill>
                  <a:schemeClr val="dk1"/>
                </a:solidFill>
                <a:latin typeface="Calibri"/>
                <a:ea typeface="Calibri"/>
                <a:cs typeface="Calibri"/>
                <a:sym typeface="Calibri"/>
              </a:rPr>
              <a:t>Judge your actions in accordance with these qualities ?</a:t>
            </a:r>
            <a:endParaRPr/>
          </a:p>
        </p:txBody>
      </p:sp>
      <p:sp>
        <p:nvSpPr>
          <p:cNvPr id="158" name="Google Shape;158;p13"/>
          <p:cNvSpPr txBox="1"/>
          <p:nvPr/>
        </p:nvSpPr>
        <p:spPr>
          <a:xfrm>
            <a:off x="1165556" y="4167510"/>
            <a:ext cx="6018467" cy="761745"/>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1500">
                <a:solidFill>
                  <a:srgbClr val="FF0000"/>
                </a:solidFill>
                <a:latin typeface="Helvetica Neue"/>
                <a:ea typeface="Helvetica Neue"/>
                <a:cs typeface="Helvetica Neue"/>
                <a:sym typeface="Helvetica Neue"/>
              </a:rPr>
              <a:t>Tips to engage youth in conversation: </a:t>
            </a:r>
            <a:r>
              <a:rPr b="1" lang="en-US" sz="1500">
                <a:solidFill>
                  <a:srgbClr val="000000"/>
                </a:solidFill>
                <a:latin typeface="Helvetica Neue"/>
                <a:ea typeface="Helvetica Neue"/>
                <a:cs typeface="Helvetica Neue"/>
                <a:sym typeface="Helvetica Neue"/>
              </a:rPr>
              <a:t>(1) Give them more talking time, and (2) use examples from Huzur’s </a:t>
            </a:r>
            <a:r>
              <a:rPr b="1" lang="en-US" sz="1275">
                <a:solidFill>
                  <a:srgbClr val="000000"/>
                </a:solidFill>
                <a:latin typeface="Helvetica Neue"/>
                <a:ea typeface="Helvetica Neue"/>
                <a:cs typeface="Helvetica Neue"/>
                <a:sym typeface="Helvetica Neue"/>
              </a:rPr>
              <a:t>(may Allah be his helper)</a:t>
            </a:r>
            <a:r>
              <a:rPr b="1" lang="en-US" sz="1500">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4"/>
          <p:cNvSpPr txBox="1"/>
          <p:nvPr>
            <p:ph idx="1" type="body"/>
          </p:nvPr>
        </p:nvSpPr>
        <p:spPr>
          <a:xfrm>
            <a:off x="208722" y="2057401"/>
            <a:ext cx="8478078" cy="3197915"/>
          </a:xfrm>
          <a:prstGeom prst="rect">
            <a:avLst/>
          </a:prstGeom>
          <a:noFill/>
          <a:ln>
            <a:noFill/>
          </a:ln>
        </p:spPr>
        <p:txBody>
          <a:bodyPr anchorCtr="0" anchor="t" bIns="45700" lIns="45700" spcFirstLastPara="1" rIns="45700" wrap="square" tIns="45700">
            <a:normAutofit fontScale="92500" lnSpcReduction="10000"/>
          </a:bodyPr>
          <a:lstStyle/>
          <a:p>
            <a:pPr indent="-257206" lvl="0" marL="257175" rtl="0" algn="l">
              <a:lnSpc>
                <a:spcPct val="100000"/>
              </a:lnSpc>
              <a:spcBef>
                <a:spcPts val="0"/>
              </a:spcBef>
              <a:spcAft>
                <a:spcPts val="0"/>
              </a:spcAft>
              <a:buClr>
                <a:srgbClr val="000000"/>
              </a:buClr>
              <a:buSzPct val="100000"/>
              <a:buChar char="•"/>
            </a:pPr>
            <a:r>
              <a:rPr lang="en-US" sz="2100"/>
              <a:t>‘Another malady which is ruining homes and causing constant conflicts and restlessness in families is that after marriage, despite the capacity to live independently and without any warrantable reason, young men stay at their parents’ home with their siblings. If the parents are elderly and have no one to take care of them and are disabled with no helper, then it is the son’s duty to keep them with him and also serve them. However, if there are other siblings who live with the parents, then there is no harm in living separately. These days a lot of difficulties are created because of this. If living in joint family situation only increases one to commit sins, then it cannot be a virtue or a means to serve parents. </a:t>
            </a:r>
            <a:r>
              <a:rPr lang="en-US" sz="1650"/>
              <a:t>(Friday sermon delivered on 10 November 2006 at Baitul Futuh, London. Published Al Fazl International 1 December 2006) </a:t>
            </a:r>
            <a:endParaRPr/>
          </a:p>
          <a:p>
            <a:pPr indent="-116204" lvl="0" marL="257175" rtl="0" algn="l">
              <a:lnSpc>
                <a:spcPct val="100000"/>
              </a:lnSpc>
              <a:spcBef>
                <a:spcPts val="525"/>
              </a:spcBef>
              <a:spcAft>
                <a:spcPts val="0"/>
              </a:spcAft>
              <a:buClr>
                <a:srgbClr val="000000"/>
              </a:buClr>
              <a:buSzPct val="100000"/>
              <a:buNone/>
            </a:pPr>
            <a:r>
              <a:t/>
            </a:r>
            <a:endParaRPr/>
          </a:p>
          <a:p>
            <a:pPr indent="-116204" lvl="0" marL="257175" rtl="0" algn="l">
              <a:lnSpc>
                <a:spcPct val="100000"/>
              </a:lnSpc>
              <a:spcBef>
                <a:spcPts val="525"/>
              </a:spcBef>
              <a:spcAft>
                <a:spcPts val="0"/>
              </a:spcAft>
              <a:buClr>
                <a:srgbClr val="000000"/>
              </a:buClr>
              <a:buSzPct val="100000"/>
              <a:buNone/>
            </a:pPr>
            <a:r>
              <a:t/>
            </a:r>
            <a:endParaRPr/>
          </a:p>
        </p:txBody>
      </p:sp>
      <p:sp>
        <p:nvSpPr>
          <p:cNvPr id="164" name="Google Shape;164;p14"/>
          <p:cNvSpPr txBox="1"/>
          <p:nvPr>
            <p:ph type="title"/>
          </p:nvPr>
        </p:nvSpPr>
        <p:spPr>
          <a:xfrm>
            <a:off x="3473726" y="397308"/>
            <a:ext cx="5213074" cy="539455"/>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800"/>
              <a:buFont typeface="Calibri"/>
              <a:buNone/>
            </a:pPr>
            <a:r>
              <a:rPr lang="en-US" sz="2800">
                <a:solidFill>
                  <a:schemeClr val="lt1"/>
                </a:solidFill>
              </a:rPr>
              <a:t>Domestic responsibility Segment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1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0" name="Google Shape;170;p15"/>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71" name="Google Shape;171;p15"/>
          <p:cNvSpPr txBox="1"/>
          <p:nvPr/>
        </p:nvSpPr>
        <p:spPr>
          <a:xfrm>
            <a:off x="3465228" y="395617"/>
            <a:ext cx="2760474"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Salat Page</a:t>
            </a:r>
            <a:endParaRPr/>
          </a:p>
        </p:txBody>
      </p:sp>
      <p:pic>
        <p:nvPicPr>
          <p:cNvPr id="172" name="Google Shape;172;p15"/>
          <p:cNvPicPr preferRelativeResize="0"/>
          <p:nvPr/>
        </p:nvPicPr>
        <p:blipFill rotWithShape="1">
          <a:blip r:embed="rId4">
            <a:alphaModFix/>
          </a:blip>
          <a:srcRect b="0" l="0" r="0" t="0"/>
          <a:stretch/>
        </p:blipFill>
        <p:spPr>
          <a:xfrm>
            <a:off x="1327603" y="1356420"/>
            <a:ext cx="6715165" cy="1960711"/>
          </a:xfrm>
          <a:prstGeom prst="rect">
            <a:avLst/>
          </a:prstGeom>
          <a:noFill/>
          <a:ln>
            <a:noFill/>
          </a:ln>
        </p:spPr>
      </p:pic>
      <p:sp>
        <p:nvSpPr>
          <p:cNvPr id="173" name="Google Shape;173;p15"/>
          <p:cNvSpPr/>
          <p:nvPr/>
        </p:nvSpPr>
        <p:spPr>
          <a:xfrm>
            <a:off x="1166308" y="3536420"/>
            <a:ext cx="687646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12529"/>
                </a:solidFill>
                <a:latin typeface="Arial"/>
                <a:ea typeface="Arial"/>
                <a:cs typeface="Arial"/>
                <a:sym typeface="Arial"/>
              </a:rPr>
              <a:t>Man can never achieve nearness to Allah without practicing </a:t>
            </a:r>
            <a:r>
              <a:rPr i="1" lang="en-US" sz="1800">
                <a:solidFill>
                  <a:srgbClr val="212529"/>
                </a:solidFill>
                <a:latin typeface="Arial"/>
                <a:ea typeface="Arial"/>
                <a:cs typeface="Arial"/>
                <a:sym typeface="Arial"/>
              </a:rPr>
              <a:t>iqamusslat</a:t>
            </a:r>
            <a:r>
              <a:rPr lang="en-US" sz="1800">
                <a:solidFill>
                  <a:srgbClr val="212529"/>
                </a:solidFill>
                <a:latin typeface="Arial"/>
                <a:ea typeface="Arial"/>
                <a:cs typeface="Arial"/>
                <a:sym typeface="Arial"/>
              </a:rPr>
              <a:t> (observance of Salat). He ordered </a:t>
            </a:r>
            <a:r>
              <a:rPr i="1" lang="en-US" sz="1800">
                <a:solidFill>
                  <a:srgbClr val="212529"/>
                </a:solidFill>
                <a:latin typeface="Arial"/>
                <a:ea typeface="Arial"/>
                <a:cs typeface="Arial"/>
                <a:sym typeface="Arial"/>
              </a:rPr>
              <a:t>aqeemussalat </a:t>
            </a:r>
            <a:r>
              <a:rPr lang="en-US" sz="1800">
                <a:solidFill>
                  <a:srgbClr val="212529"/>
                </a:solidFill>
                <a:latin typeface="Arial"/>
                <a:ea typeface="Arial"/>
                <a:cs typeface="Arial"/>
                <a:sym typeface="Arial"/>
              </a:rPr>
              <a:t>(observe Prayer) because Salat tends to falter and those who comply with </a:t>
            </a:r>
            <a:r>
              <a:rPr i="1" lang="en-US" sz="1800">
                <a:solidFill>
                  <a:srgbClr val="212529"/>
                </a:solidFill>
                <a:latin typeface="Arial"/>
                <a:ea typeface="Arial"/>
                <a:cs typeface="Arial"/>
                <a:sym typeface="Arial"/>
              </a:rPr>
              <a:t>iqamusslat </a:t>
            </a:r>
            <a:r>
              <a:rPr lang="en-US" sz="1800">
                <a:solidFill>
                  <a:srgbClr val="212529"/>
                </a:solidFill>
                <a:latin typeface="Arial"/>
                <a:ea typeface="Arial"/>
                <a:cs typeface="Arial"/>
                <a:sym typeface="Arial"/>
              </a:rPr>
              <a:t>they benefit from its spiritual form. […] I have admonished my Jama’at to offer Salat decently and that too is supplication. (Malfuzat Vol. 2 p 346)</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16"/>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79" name="Google Shape;179;p16"/>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80" name="Google Shape;180;p16"/>
          <p:cNvSpPr/>
          <p:nvPr/>
        </p:nvSpPr>
        <p:spPr>
          <a:xfrm>
            <a:off x="0" y="3943940"/>
            <a:ext cx="9144000" cy="659813"/>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sp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81" name="Google Shape;181;p16"/>
          <p:cNvSpPr txBox="1"/>
          <p:nvPr/>
        </p:nvSpPr>
        <p:spPr>
          <a:xfrm>
            <a:off x="3313790" y="431359"/>
            <a:ext cx="554407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&amp; Physical health Segment</a:t>
            </a:r>
            <a:endParaRPr b="1" sz="3000">
              <a:solidFill>
                <a:srgbClr val="FFFFFF"/>
              </a:solidFill>
              <a:latin typeface="Calibri"/>
              <a:ea typeface="Calibri"/>
              <a:cs typeface="Calibri"/>
              <a:sym typeface="Calibri"/>
            </a:endParaRPr>
          </a:p>
        </p:txBody>
      </p:sp>
      <p:sp>
        <p:nvSpPr>
          <p:cNvPr id="182" name="Google Shape;182;p16"/>
          <p:cNvSpPr/>
          <p:nvPr/>
        </p:nvSpPr>
        <p:spPr>
          <a:xfrm>
            <a:off x="355273" y="1470682"/>
            <a:ext cx="74390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Questions of general knowledge and/or religious knowledge followed by their answers.</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thought-provoking video </a:t>
            </a:r>
            <a:endParaRPr/>
          </a:p>
          <a:p>
            <a:pPr indent="-342900" lvl="0" marL="342900" marR="0" rtl="0" algn="l">
              <a:spcBef>
                <a:spcPts val="0"/>
              </a:spcBef>
              <a:spcAft>
                <a:spcPts val="0"/>
              </a:spcAft>
              <a:buClr>
                <a:srgbClr val="000000"/>
              </a:buClr>
              <a:buSzPts val="1800"/>
              <a:buFont typeface="Helvetica Neue"/>
              <a:buAutoNum type="arabicPeriod"/>
            </a:pPr>
            <a:r>
              <a:rPr b="1" lang="en-US" sz="1800">
                <a:solidFill>
                  <a:srgbClr val="000000"/>
                </a:solidFill>
                <a:latin typeface="Calibri"/>
                <a:ea typeface="Calibri"/>
                <a:cs typeface="Calibri"/>
                <a:sym typeface="Calibri"/>
              </a:rPr>
              <a:t>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183" name="Google Shape;183;p16"/>
          <p:cNvPicPr preferRelativeResize="0"/>
          <p:nvPr/>
        </p:nvPicPr>
        <p:blipFill rotWithShape="1">
          <a:blip r:embed="rId4">
            <a:alphaModFix/>
          </a:blip>
          <a:srcRect b="0" l="0" r="0" t="0"/>
          <a:stretch/>
        </p:blipFill>
        <p:spPr>
          <a:xfrm>
            <a:off x="1785903" y="2578154"/>
            <a:ext cx="4821299" cy="3615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1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89" name="Google Shape;189;p17"/>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190" name="Google Shape;190;p17"/>
          <p:cNvSpPr txBox="1"/>
          <p:nvPr/>
        </p:nvSpPr>
        <p:spPr>
          <a:xfrm>
            <a:off x="3424830" y="454417"/>
            <a:ext cx="2456120"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Mental Health </a:t>
            </a:r>
            <a:endParaRPr b="1" sz="3000">
              <a:solidFill>
                <a:srgbClr val="FFFFFF"/>
              </a:solidFill>
              <a:latin typeface="Calibri"/>
              <a:ea typeface="Calibri"/>
              <a:cs typeface="Calibri"/>
              <a:sym typeface="Calibri"/>
            </a:endParaRPr>
          </a:p>
        </p:txBody>
      </p:sp>
      <p:pic>
        <p:nvPicPr>
          <p:cNvPr id="191" name="Google Shape;191;p17"/>
          <p:cNvPicPr preferRelativeResize="0"/>
          <p:nvPr/>
        </p:nvPicPr>
        <p:blipFill rotWithShape="1">
          <a:blip r:embed="rId4">
            <a:alphaModFix/>
          </a:blip>
          <a:srcRect b="0" l="0" r="0" t="0"/>
          <a:stretch/>
        </p:blipFill>
        <p:spPr>
          <a:xfrm>
            <a:off x="4941652" y="1701167"/>
            <a:ext cx="3618689" cy="2543938"/>
          </a:xfrm>
          <a:prstGeom prst="rect">
            <a:avLst/>
          </a:prstGeom>
          <a:noFill/>
          <a:ln>
            <a:noFill/>
          </a:ln>
        </p:spPr>
      </p:pic>
      <p:pic>
        <p:nvPicPr>
          <p:cNvPr id="192" name="Google Shape;192;p17"/>
          <p:cNvPicPr preferRelativeResize="0"/>
          <p:nvPr/>
        </p:nvPicPr>
        <p:blipFill rotWithShape="1">
          <a:blip r:embed="rId5">
            <a:alphaModFix/>
          </a:blip>
          <a:srcRect b="0" l="0" r="0" t="0"/>
          <a:stretch/>
        </p:blipFill>
        <p:spPr>
          <a:xfrm>
            <a:off x="5416932" y="3722277"/>
            <a:ext cx="2939478" cy="1940056"/>
          </a:xfrm>
          <a:prstGeom prst="rect">
            <a:avLst/>
          </a:prstGeom>
          <a:noFill/>
          <a:ln>
            <a:noFill/>
          </a:ln>
        </p:spPr>
      </p:pic>
      <p:sp>
        <p:nvSpPr>
          <p:cNvPr id="193" name="Google Shape;193;p17"/>
          <p:cNvSpPr txBox="1"/>
          <p:nvPr/>
        </p:nvSpPr>
        <p:spPr>
          <a:xfrm>
            <a:off x="428017" y="1696651"/>
            <a:ext cx="4123696" cy="2307103"/>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accent1"/>
              </a:buClr>
              <a:buSzPts val="2000"/>
              <a:buFont typeface="Arial"/>
              <a:buChar char="•"/>
            </a:pPr>
            <a:r>
              <a:rPr b="1" lang="en-US" sz="2000">
                <a:solidFill>
                  <a:schemeClr val="accent1"/>
                </a:solidFill>
                <a:latin typeface="Calibri"/>
                <a:ea typeface="Calibri"/>
                <a:cs typeface="Calibri"/>
                <a:sym typeface="Calibri"/>
              </a:rPr>
              <a:t>How many breaths do humans take in a day?</a:t>
            </a:r>
            <a:endParaRPr/>
          </a:p>
          <a:p>
            <a:pPr indent="-342900" lvl="1" marL="685800" marR="0" rtl="0" algn="l">
              <a:spcBef>
                <a:spcPts val="375"/>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24000		2. 24		3. 2400</a:t>
            </a:r>
            <a:endParaRPr/>
          </a:p>
          <a:p>
            <a:pPr indent="-342900" lvl="0" marL="342900" marR="0" rtl="0" algn="l">
              <a:spcBef>
                <a:spcPts val="375"/>
              </a:spcBef>
              <a:spcAft>
                <a:spcPts val="0"/>
              </a:spcAft>
              <a:buClr>
                <a:schemeClr val="accent1"/>
              </a:buClr>
              <a:buSzPts val="2000"/>
              <a:buFont typeface="Arial"/>
              <a:buChar char="•"/>
            </a:pPr>
            <a:r>
              <a:rPr b="1" lang="en-US" sz="2000">
                <a:solidFill>
                  <a:schemeClr val="accent1"/>
                </a:solidFill>
                <a:latin typeface="Calibri"/>
                <a:ea typeface="Calibri"/>
                <a:cs typeface="Calibri"/>
                <a:sym typeface="Calibri"/>
              </a:rPr>
              <a:t>What does Corona in Coronavirus mean?</a:t>
            </a:r>
            <a:endParaRPr/>
          </a:p>
          <a:p>
            <a:pPr indent="-342900" lvl="1" marL="685800" marR="0" rtl="0" algn="l">
              <a:spcBef>
                <a:spcPts val="375"/>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 Crown 	2. Sun		3. Moon</a:t>
            </a:r>
            <a:endParaRPr/>
          </a:p>
          <a:p>
            <a:pPr indent="-342900" lvl="0" marL="342900" marR="0" rtl="0" algn="l">
              <a:spcBef>
                <a:spcPts val="375"/>
              </a:spcBef>
              <a:spcAft>
                <a:spcPts val="0"/>
              </a:spcAft>
              <a:buClr>
                <a:schemeClr val="accent1"/>
              </a:buClr>
              <a:buSzPts val="2000"/>
              <a:buFont typeface="Arial"/>
              <a:buChar char="•"/>
            </a:pPr>
            <a:r>
              <a:rPr b="1" lang="en-US" sz="2000">
                <a:solidFill>
                  <a:schemeClr val="accent1"/>
                </a:solidFill>
                <a:latin typeface="Calibri"/>
                <a:ea typeface="Calibri"/>
                <a:cs typeface="Calibri"/>
                <a:sym typeface="Calibri"/>
              </a:rPr>
              <a:t>Who are the “Dervishes” of Qadian?</a:t>
            </a:r>
            <a:endParaRPr/>
          </a:p>
          <a:p>
            <a:pPr indent="-342900" lvl="1" marL="685800" marR="0" rtl="0" algn="l">
              <a:spcBef>
                <a:spcPts val="375"/>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Religious clerics, </a:t>
            </a:r>
            <a:endParaRPr/>
          </a:p>
          <a:p>
            <a:pPr indent="-342900" lvl="1" marL="685800" marR="0" rtl="0" algn="l">
              <a:spcBef>
                <a:spcPts val="375"/>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Founders of the city, </a:t>
            </a:r>
            <a:endParaRPr/>
          </a:p>
          <a:p>
            <a:pPr indent="-342900" lvl="1" marL="685800" marR="0" rtl="0" algn="l">
              <a:spcBef>
                <a:spcPts val="375"/>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Individuals asked to watch over holy sites</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p18"/>
          <p:cNvSpPr txBox="1"/>
          <p:nvPr/>
        </p:nvSpPr>
        <p:spPr>
          <a:xfrm>
            <a:off x="4760684" y="1458937"/>
            <a:ext cx="2749068" cy="1357709"/>
          </a:xfrm>
          <a:prstGeom prst="rect">
            <a:avLst/>
          </a:prstGeom>
          <a:noFill/>
          <a:ln>
            <a:noFill/>
          </a:ln>
        </p:spPr>
        <p:txBody>
          <a:bodyPr anchorCtr="0" anchor="t" bIns="34275" lIns="34275" spcFirstLastPara="1" rIns="34275" wrap="square" tIns="34275">
            <a:noAutofit/>
          </a:bodyPr>
          <a:lstStyle/>
          <a:p>
            <a:pPr indent="-342900" lvl="0" marL="3429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Approximately 24000</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Crown</a:t>
            </a:r>
            <a:endParaRPr/>
          </a:p>
          <a:p>
            <a:pPr indent="-342900" lvl="0" marL="342900" marR="0" rtl="0" algn="l">
              <a:spcBef>
                <a:spcPts val="375"/>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Individuals who were asked to stay in Qadian to watch over the Holy sites at the time of partition of India. </a:t>
            </a:r>
            <a:endParaRPr/>
          </a:p>
          <a:p>
            <a:pPr indent="-190500" lvl="0" marL="342900" marR="0" rtl="0" algn="l">
              <a:spcBef>
                <a:spcPts val="375"/>
              </a:spcBef>
              <a:spcAft>
                <a:spcPts val="0"/>
              </a:spcAft>
              <a:buClr>
                <a:schemeClr val="dk1"/>
              </a:buClr>
              <a:buSzPts val="2400"/>
              <a:buFont typeface="Calibri"/>
              <a:buNone/>
            </a:pPr>
            <a:r>
              <a:t/>
            </a:r>
            <a:endParaRPr sz="2400">
              <a:solidFill>
                <a:srgbClr val="000000"/>
              </a:solidFill>
              <a:latin typeface="Calibri"/>
              <a:ea typeface="Calibri"/>
              <a:cs typeface="Calibri"/>
              <a:sym typeface="Calibri"/>
            </a:endParaRPr>
          </a:p>
        </p:txBody>
      </p:sp>
      <p:pic>
        <p:nvPicPr>
          <p:cNvPr id="199" name="Google Shape;199;p18"/>
          <p:cNvPicPr preferRelativeResize="0"/>
          <p:nvPr/>
        </p:nvPicPr>
        <p:blipFill rotWithShape="1">
          <a:blip r:embed="rId4">
            <a:alphaModFix/>
          </a:blip>
          <a:srcRect b="0" l="0" r="0" t="0"/>
          <a:stretch/>
        </p:blipFill>
        <p:spPr>
          <a:xfrm>
            <a:off x="1004189" y="1741039"/>
            <a:ext cx="2884604" cy="24943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19"/>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205" name="Google Shape;205;p19"/>
          <p:cNvSpPr txBox="1"/>
          <p:nvPr/>
        </p:nvSpPr>
        <p:spPr>
          <a:xfrm>
            <a:off x="3379614" y="396051"/>
            <a:ext cx="2917784"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Technology Video</a:t>
            </a:r>
            <a:endParaRPr b="1" sz="3000">
              <a:solidFill>
                <a:srgbClr val="FFFFFF"/>
              </a:solidFill>
              <a:latin typeface="Calibri"/>
              <a:ea typeface="Calibri"/>
              <a:cs typeface="Calibri"/>
              <a:sym typeface="Calibri"/>
            </a:endParaRPr>
          </a:p>
        </p:txBody>
      </p:sp>
      <p:sp>
        <p:nvSpPr>
          <p:cNvPr id="206" name="Google Shape;206;p19"/>
          <p:cNvSpPr/>
          <p:nvPr/>
        </p:nvSpPr>
        <p:spPr>
          <a:xfrm>
            <a:off x="6011956" y="5546159"/>
            <a:ext cx="600322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accent1"/>
                </a:solidFill>
                <a:latin typeface="Calibri"/>
                <a:ea typeface="Calibri"/>
                <a:cs typeface="Calibri"/>
                <a:sym typeface="Calibri"/>
              </a:rPr>
              <a:t>https://youtu.be/DOpwEDwlDuE</a:t>
            </a:r>
            <a:endParaRPr sz="1000">
              <a:solidFill>
                <a:schemeClr val="accent1"/>
              </a:solidFill>
              <a:latin typeface="Calibri"/>
              <a:ea typeface="Calibri"/>
              <a:cs typeface="Calibri"/>
              <a:sym typeface="Calibri"/>
            </a:endParaRPr>
          </a:p>
        </p:txBody>
      </p:sp>
      <p:pic>
        <p:nvPicPr>
          <p:cNvPr id="207" name="Google Shape;207;p19"/>
          <p:cNvPicPr preferRelativeResize="0"/>
          <p:nvPr/>
        </p:nvPicPr>
        <p:blipFill rotWithShape="1">
          <a:blip r:embed="rId4">
            <a:alphaModFix/>
          </a:blip>
          <a:srcRect b="0" l="0" r="0" t="0"/>
          <a:stretch/>
        </p:blipFill>
        <p:spPr>
          <a:xfrm>
            <a:off x="6011956" y="4692557"/>
            <a:ext cx="1517515" cy="853602"/>
          </a:xfrm>
          <a:prstGeom prst="rect">
            <a:avLst/>
          </a:prstGeom>
          <a:noFill/>
          <a:ln>
            <a:noFill/>
          </a:ln>
        </p:spPr>
      </p:pic>
      <p:sp>
        <p:nvSpPr>
          <p:cNvPr id="208" name="Google Shape;208;p19"/>
          <p:cNvSpPr/>
          <p:nvPr/>
        </p:nvSpPr>
        <p:spPr>
          <a:xfrm>
            <a:off x="392708" y="5172648"/>
            <a:ext cx="52399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Link embedded within the above thumbnail, </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it can be played by clicking on it in presentation mode</a:t>
            </a:r>
            <a:endParaRPr/>
          </a:p>
        </p:txBody>
      </p:sp>
      <p:pic>
        <p:nvPicPr>
          <p:cNvPr id="209" name="Google Shape;209;p19">
            <a:hlinkClick r:id="rId5"/>
          </p:cNvPr>
          <p:cNvPicPr preferRelativeResize="0"/>
          <p:nvPr/>
        </p:nvPicPr>
        <p:blipFill rotWithShape="1">
          <a:blip r:embed="rId6">
            <a:alphaModFix/>
          </a:blip>
          <a:srcRect b="0" l="0" r="0" t="0"/>
          <a:stretch/>
        </p:blipFill>
        <p:spPr>
          <a:xfrm>
            <a:off x="392708" y="1668183"/>
            <a:ext cx="4641631" cy="27632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2"/>
          <p:cNvSpPr txBox="1"/>
          <p:nvPr>
            <p:ph type="title"/>
          </p:nvPr>
        </p:nvSpPr>
        <p:spPr>
          <a:xfrm>
            <a:off x="3189407" y="432208"/>
            <a:ext cx="1956699" cy="454982"/>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000"/>
              <a:buFont typeface="Helvetica Neue"/>
              <a:buNone/>
            </a:pPr>
            <a:r>
              <a:rPr b="1" i="0" lang="en-US" sz="3000" u="none" cap="none" strike="noStrike">
                <a:solidFill>
                  <a:srgbClr val="FFFFFF"/>
                </a:solidFill>
                <a:latin typeface="Helvetica Neue"/>
                <a:ea typeface="Helvetica Neue"/>
                <a:cs typeface="Helvetica Neue"/>
                <a:sym typeface="Helvetica Neue"/>
              </a:rPr>
              <a:t>Agenda</a:t>
            </a:r>
            <a:endParaRPr/>
          </a:p>
        </p:txBody>
      </p:sp>
      <p:sp>
        <p:nvSpPr>
          <p:cNvPr id="59" name="Google Shape;59;p2"/>
          <p:cNvSpPr txBox="1"/>
          <p:nvPr/>
        </p:nvSpPr>
        <p:spPr>
          <a:xfrm>
            <a:off x="511938" y="1461731"/>
            <a:ext cx="8187128" cy="3594749"/>
          </a:xfrm>
          <a:prstGeom prst="rect">
            <a:avLst/>
          </a:prstGeom>
          <a:noFill/>
          <a:ln>
            <a:noFill/>
          </a:ln>
        </p:spPr>
        <p:txBody>
          <a:bodyPr anchorCtr="0" anchor="t" bIns="34275" lIns="34275" spcFirstLastPara="1" rIns="34275" wrap="square" tIns="34275">
            <a:normAutofit fontScale="85000" lnSpcReduction="20000"/>
          </a:bodyPr>
          <a:lstStyle/>
          <a:p>
            <a:pPr indent="-249459" lvl="0" marL="249459" marR="0" rtl="0" algn="l">
              <a:spcBef>
                <a:spcPts val="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Recitation of the Holy Quran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Pledge</a:t>
            </a:r>
            <a:endParaRPr b="0" i="0" sz="21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The Holy Quran segment </a:t>
            </a:r>
            <a:r>
              <a:rPr b="0" i="0" lang="en-US" sz="1650" u="none" cap="none" strike="noStrike">
                <a:solidFill>
                  <a:srgbClr val="000000"/>
                </a:solidFill>
                <a:latin typeface="Calibri"/>
                <a:ea typeface="Calibri"/>
                <a:cs typeface="Calibri"/>
                <a:sym typeface="Calibri"/>
              </a:rPr>
              <a:t>(10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Khalifa’s guidance segment: </a:t>
            </a:r>
            <a:r>
              <a:rPr b="0" i="0" lang="en-US" sz="1900" u="none" cap="none" strike="noStrike">
                <a:solidFill>
                  <a:srgbClr val="000000"/>
                </a:solidFill>
                <a:latin typeface="Calibri"/>
                <a:ea typeface="Calibri"/>
                <a:cs typeface="Calibri"/>
                <a:sym typeface="Calibri"/>
              </a:rPr>
              <a:t>Based on Huzoor’s address in the final </a:t>
            </a:r>
            <a:endParaRPr/>
          </a:p>
          <a:p>
            <a:pPr indent="0" lvl="1" marL="457200" marR="0" rtl="0" algn="l">
              <a:spcBef>
                <a:spcPts val="300"/>
              </a:spcBef>
              <a:spcAft>
                <a:spcPts val="0"/>
              </a:spcAft>
              <a:buNone/>
            </a:pPr>
            <a:r>
              <a:rPr b="0" i="0" lang="en-US" sz="1900" u="none" cap="none" strike="noStrike">
                <a:solidFill>
                  <a:srgbClr val="000000"/>
                </a:solidFill>
                <a:latin typeface="Calibri"/>
                <a:ea typeface="Calibri"/>
                <a:cs typeface="Calibri"/>
                <a:sym typeface="Calibri"/>
              </a:rPr>
              <a:t>session of UK Ansarullah Ijtema, 9/12/21 </a:t>
            </a:r>
            <a:r>
              <a:rPr b="0" i="0" lang="en-US" sz="1650" u="none" cap="none" strike="noStrike">
                <a:solidFill>
                  <a:srgbClr val="000000"/>
                </a:solidFill>
                <a:latin typeface="Calibri"/>
                <a:ea typeface="Calibri"/>
                <a:cs typeface="Calibri"/>
                <a:sym typeface="Calibri"/>
              </a:rPr>
              <a:t>(20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Domestic responsibility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 </a:t>
            </a:r>
            <a:r>
              <a:rPr b="0" i="0" lang="en-US" sz="165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Salat (Daily Prayers)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Health segment </a:t>
            </a:r>
            <a:r>
              <a:rPr b="0" i="0" lang="en-US" sz="1650" u="none" cap="none" strike="noStrike">
                <a:solidFill>
                  <a:srgbClr val="000000"/>
                </a:solidFill>
                <a:latin typeface="Calibri"/>
                <a:ea typeface="Calibri"/>
                <a:cs typeface="Calibri"/>
                <a:sym typeface="Calibri"/>
              </a:rPr>
              <a:t>(</a:t>
            </a:r>
            <a:r>
              <a:rPr b="0" i="0" lang="en-US" sz="1650" u="none" cap="none" strike="noStrike">
                <a:solidFill>
                  <a:schemeClr val="dk1"/>
                </a:solidFill>
                <a:latin typeface="Calibri"/>
                <a:ea typeface="Calibri"/>
                <a:cs typeface="Calibri"/>
                <a:sym typeface="Calibri"/>
              </a:rPr>
              <a:t>10</a:t>
            </a:r>
            <a:r>
              <a:rPr b="0" i="0" lang="en-US" sz="165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Technology segment </a:t>
            </a:r>
            <a:r>
              <a:rPr b="0" i="0" lang="en-US" sz="1650" u="none" cap="none" strike="noStrike">
                <a:solidFill>
                  <a:srgbClr val="000000"/>
                </a:solidFill>
                <a:latin typeface="Calibri"/>
                <a:ea typeface="Calibri"/>
                <a:cs typeface="Calibri"/>
                <a:sym typeface="Calibri"/>
              </a:rPr>
              <a:t>(5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Open slot for local topics </a:t>
            </a:r>
            <a:r>
              <a:rPr b="0" i="0" lang="en-US" sz="1650" u="none" cap="none" strike="noStrike">
                <a:solidFill>
                  <a:srgbClr val="000000"/>
                </a:solidFill>
                <a:latin typeface="Calibri"/>
                <a:ea typeface="Calibri"/>
                <a:cs typeface="Calibri"/>
                <a:sym typeface="Calibri"/>
              </a:rPr>
              <a:t>(10-20 mins)</a:t>
            </a:r>
            <a:endParaRPr b="0" i="0" sz="165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Reminders/announcements </a:t>
            </a:r>
            <a:r>
              <a:rPr b="0" i="0" lang="en-US" sz="1650" u="none" cap="none" strike="noStrike">
                <a:solidFill>
                  <a:srgbClr val="000000"/>
                </a:solidFill>
                <a:latin typeface="Calibri"/>
                <a:ea typeface="Calibri"/>
                <a:cs typeface="Calibri"/>
                <a:sym typeface="Calibri"/>
              </a:rPr>
              <a:t>(5 mins)</a:t>
            </a:r>
            <a:r>
              <a:rPr b="0" i="0" lang="en-US" sz="1950" u="none" cap="none" strike="noStrike">
                <a:solidFill>
                  <a:srgbClr val="000000"/>
                </a:solidFill>
                <a:latin typeface="Calibri"/>
                <a:ea typeface="Calibri"/>
                <a:cs typeface="Calibri"/>
                <a:sym typeface="Calibri"/>
              </a:rPr>
              <a:t>		</a:t>
            </a:r>
            <a:endParaRPr/>
          </a:p>
          <a:p>
            <a:pPr indent="-249459" lvl="0" marL="249459" marR="0" rtl="0" algn="l">
              <a:spcBef>
                <a:spcPts val="300"/>
              </a:spcBef>
              <a:spcAft>
                <a:spcPts val="0"/>
              </a:spcAft>
              <a:buClr>
                <a:srgbClr val="000000"/>
              </a:buClr>
              <a:buSzPct val="100000"/>
              <a:buFont typeface="Arial"/>
              <a:buChar char="•"/>
            </a:pPr>
            <a:r>
              <a:rPr b="0" i="0" lang="en-US" sz="2100" u="none" cap="none" strike="noStrike">
                <a:solidFill>
                  <a:srgbClr val="000000"/>
                </a:solidFill>
                <a:latin typeface="Calibri"/>
                <a:ea typeface="Calibri"/>
                <a:cs typeface="Calibri"/>
                <a:sym typeface="Calibri"/>
              </a:rPr>
              <a:t>Dua’</a:t>
            </a:r>
            <a:endParaRPr/>
          </a:p>
          <a:p>
            <a:pPr indent="-144240" lvl="0" marL="249459" marR="0" rtl="0" algn="l">
              <a:lnSpc>
                <a:spcPct val="80000"/>
              </a:lnSpc>
              <a:spcBef>
                <a:spcPts val="300"/>
              </a:spcBef>
              <a:spcAft>
                <a:spcPts val="0"/>
              </a:spcAft>
              <a:buClr>
                <a:schemeClr val="dk1"/>
              </a:buClr>
              <a:buSzPct val="100000"/>
              <a:buFont typeface="Arial"/>
              <a:buNone/>
            </a:pPr>
            <a:r>
              <a:t/>
            </a:r>
            <a:endParaRPr b="0" i="0" sz="195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2100" u="none" cap="none" strike="noStrike">
                <a:solidFill>
                  <a:srgbClr val="000000"/>
                </a:solidFill>
                <a:latin typeface="Calibri"/>
                <a:ea typeface="Calibri"/>
                <a:cs typeface="Calibri"/>
                <a:sym typeface="Calibri"/>
              </a:rPr>
              <a:t>Suggested Total Time </a:t>
            </a:r>
            <a:r>
              <a:rPr b="0" i="0" lang="en-US" sz="1650" u="none" cap="none" strike="noStrike">
                <a:solidFill>
                  <a:srgbClr val="000000"/>
                </a:solidFill>
                <a:latin typeface="Calibri"/>
                <a:ea typeface="Calibri"/>
                <a:cs typeface="Calibri"/>
                <a:sym typeface="Calibri"/>
              </a:rPr>
              <a:t>(75 – 90 mins)</a:t>
            </a:r>
            <a:r>
              <a:rPr b="0" i="0" lang="en-US" sz="1950" u="none" cap="none" strike="noStrike">
                <a:solidFill>
                  <a:srgbClr val="000000"/>
                </a:solidFill>
                <a:latin typeface="Calibri"/>
                <a:ea typeface="Calibri"/>
                <a:cs typeface="Calibri"/>
                <a:sym typeface="Calibri"/>
              </a:rPr>
              <a:t>	</a:t>
            </a:r>
            <a:r>
              <a:rPr b="0" i="0" lang="en-US" sz="1425" u="none" cap="none" strike="noStrike">
                <a:solidFill>
                  <a:srgbClr val="000000"/>
                </a:solidFill>
                <a:latin typeface="Calibri"/>
                <a:ea typeface="Calibri"/>
                <a:cs typeface="Calibri"/>
                <a:sym typeface="Calibri"/>
              </a:rPr>
              <a:t>					</a:t>
            </a:r>
            <a:endParaRPr/>
          </a:p>
        </p:txBody>
      </p:sp>
      <p:pic>
        <p:nvPicPr>
          <p:cNvPr id="60" name="Google Shape;60;p2"/>
          <p:cNvPicPr preferRelativeResize="0"/>
          <p:nvPr/>
        </p:nvPicPr>
        <p:blipFill rotWithShape="1">
          <a:blip r:embed="rId4">
            <a:alphaModFix/>
          </a:blip>
          <a:srcRect b="0" l="0" r="0" t="0"/>
          <a:stretch/>
        </p:blipFill>
        <p:spPr>
          <a:xfrm>
            <a:off x="6145253" y="2749118"/>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20"/>
          <p:cNvSpPr/>
          <p:nvPr/>
        </p:nvSpPr>
        <p:spPr>
          <a:xfrm>
            <a:off x="447471" y="1237329"/>
            <a:ext cx="8443609" cy="4524315"/>
          </a:xfrm>
          <a:prstGeom prst="rect">
            <a:avLst/>
          </a:prstGeom>
          <a:noFill/>
          <a:ln>
            <a:noFill/>
          </a:ln>
        </p:spPr>
        <p:txBody>
          <a:bodyPr anchorCtr="0" anchor="t" bIns="45700" lIns="91425" spcFirstLastPara="1" rIns="91425" wrap="square" tIns="45700">
            <a:spAutoFit/>
          </a:bodyPr>
          <a:lstStyle/>
          <a:p>
            <a:pPr indent="-101600" lvl="0" marL="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Combination</a:t>
            </a:r>
            <a:r>
              <a:rPr lang="en-US" sz="1600">
                <a:solidFill>
                  <a:schemeClr val="dk1"/>
                </a:solidFill>
                <a:latin typeface="Arial"/>
                <a:ea typeface="Arial"/>
                <a:cs typeface="Arial"/>
                <a:sym typeface="Arial"/>
              </a:rPr>
              <a:t> of Computer Science principles and large datasets to solve “problems”</a:t>
            </a:r>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101600" lvl="0" marL="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A “long” history</a:t>
            </a:r>
            <a:r>
              <a:rPr lang="en-US" sz="1600">
                <a:solidFill>
                  <a:schemeClr val="dk1"/>
                </a:solidFill>
                <a:latin typeface="Arial"/>
                <a:ea typeface="Arial"/>
                <a:cs typeface="Arial"/>
                <a:sym typeface="Arial"/>
              </a:rPr>
              <a:t>:</a:t>
            </a:r>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Early stages of computer chess began in the 50s; First retail chess computer in 1977</a:t>
            </a:r>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IBM Deep Blue defeated Gary Kasparov in 1997; IBM Watson won Jeopardy Challenge 2011</a:t>
            </a:r>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Expert Systems: mimic decision-making process of humans (“rules engine”)</a:t>
            </a:r>
            <a:endParaRPr/>
          </a:p>
          <a:p>
            <a:pPr indent="-285750" lvl="1" marL="7429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Today: Self-driving cars, household gadgets (Roomba vacuum), speech recognition (Siri), computer vision (Xray, CT scans, MRI), recommendation engines (shopping, videos, etc.), finance (trading), Robots (Boston Dynamics dog or Hanson Robotics’ Sophia), artwork, music</a:t>
            </a:r>
            <a:endParaRPr/>
          </a:p>
          <a:p>
            <a:pPr indent="-184150" lvl="1" marL="74295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101600" lvl="0" marL="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Proliferation of data </a:t>
            </a:r>
            <a:r>
              <a:rPr lang="en-US" sz="1600">
                <a:solidFill>
                  <a:schemeClr val="dk1"/>
                </a:solidFill>
                <a:latin typeface="Arial"/>
                <a:ea typeface="Arial"/>
                <a:cs typeface="Arial"/>
                <a:sym typeface="Arial"/>
              </a:rPr>
              <a:t>and powerful computing helped drive success of AI</a:t>
            </a:r>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101600" lvl="0" marL="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Big advancements </a:t>
            </a:r>
            <a:r>
              <a:rPr lang="en-US" sz="1600">
                <a:solidFill>
                  <a:schemeClr val="dk1"/>
                </a:solidFill>
                <a:latin typeface="Arial"/>
                <a:ea typeface="Arial"/>
                <a:cs typeface="Arial"/>
                <a:sym typeface="Arial"/>
              </a:rPr>
              <a:t>in Vision and Natural Language Processing</a:t>
            </a:r>
            <a:endParaRPr/>
          </a:p>
          <a:p>
            <a:pPr indent="0" lvl="0" marL="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101600" lvl="0" marL="0" marR="0" rtl="0" algn="l">
              <a:spcBef>
                <a:spcPts val="0"/>
              </a:spcBef>
              <a:spcAft>
                <a:spcPts val="0"/>
              </a:spcAft>
              <a:buClr>
                <a:schemeClr val="dk1"/>
              </a:buClr>
              <a:buSzPts val="1600"/>
              <a:buFont typeface="Arial"/>
              <a:buChar char="•"/>
            </a:pPr>
            <a:r>
              <a:rPr b="1" lang="en-US" sz="1600">
                <a:solidFill>
                  <a:schemeClr val="dk1"/>
                </a:solidFill>
                <a:latin typeface="Arial"/>
                <a:ea typeface="Arial"/>
                <a:cs typeface="Arial"/>
                <a:sym typeface="Arial"/>
              </a:rPr>
              <a:t>Hype Cycle </a:t>
            </a:r>
            <a:r>
              <a:rPr lang="en-US" sz="1600">
                <a:solidFill>
                  <a:schemeClr val="dk1"/>
                </a:solidFill>
                <a:latin typeface="Arial"/>
                <a:ea typeface="Arial"/>
                <a:cs typeface="Arial"/>
                <a:sym typeface="Arial"/>
              </a:rPr>
              <a:t>(Innovation Trigger -&gt; Inflated Expectations -&gt; Plateau)</a:t>
            </a:r>
            <a:endParaRPr/>
          </a:p>
        </p:txBody>
      </p:sp>
      <p:sp>
        <p:nvSpPr>
          <p:cNvPr id="215" name="Google Shape;215;p20"/>
          <p:cNvSpPr/>
          <p:nvPr/>
        </p:nvSpPr>
        <p:spPr>
          <a:xfrm>
            <a:off x="3542727" y="385525"/>
            <a:ext cx="4406700" cy="53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lt1"/>
                </a:solidFill>
                <a:latin typeface="Arial"/>
                <a:ea typeface="Arial"/>
                <a:cs typeface="Arial"/>
                <a:sym typeface="Arial"/>
              </a:rPr>
              <a:t>What is AI?</a:t>
            </a:r>
            <a:endParaRPr sz="30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pic>
        <p:nvPicPr>
          <p:cNvPr id="220" name="Google Shape;220;p21"/>
          <p:cNvPicPr preferRelativeResize="0"/>
          <p:nvPr/>
        </p:nvPicPr>
        <p:blipFill rotWithShape="1">
          <a:blip r:embed="rId4">
            <a:alphaModFix/>
          </a:blip>
          <a:srcRect b="0" l="0" r="0" t="0"/>
          <a:stretch/>
        </p:blipFill>
        <p:spPr>
          <a:xfrm>
            <a:off x="4838506" y="2298195"/>
            <a:ext cx="3845715" cy="2884286"/>
          </a:xfrm>
          <a:prstGeom prst="rect">
            <a:avLst/>
          </a:prstGeom>
          <a:noFill/>
          <a:ln>
            <a:noFill/>
          </a:ln>
        </p:spPr>
      </p:pic>
      <p:sp>
        <p:nvSpPr>
          <p:cNvPr id="221" name="Google Shape;221;p21"/>
          <p:cNvSpPr txBox="1"/>
          <p:nvPr/>
        </p:nvSpPr>
        <p:spPr>
          <a:xfrm>
            <a:off x="3665057" y="1122915"/>
            <a:ext cx="234689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Answers</a:t>
            </a:r>
            <a:endParaRPr b="1" sz="2400">
              <a:solidFill>
                <a:srgbClr val="FFFFFF"/>
              </a:solidFill>
              <a:latin typeface="Calibri"/>
              <a:ea typeface="Calibri"/>
              <a:cs typeface="Calibri"/>
              <a:sym typeface="Calibri"/>
            </a:endParaRPr>
          </a:p>
        </p:txBody>
      </p:sp>
      <p:sp>
        <p:nvSpPr>
          <p:cNvPr id="222" name="Google Shape;222;p21"/>
          <p:cNvSpPr txBox="1"/>
          <p:nvPr/>
        </p:nvSpPr>
        <p:spPr>
          <a:xfrm>
            <a:off x="3379614" y="396051"/>
            <a:ext cx="181652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Health talk</a:t>
            </a:r>
            <a:endParaRPr b="1" sz="3000">
              <a:solidFill>
                <a:srgbClr val="FFFFFF"/>
              </a:solidFill>
              <a:latin typeface="Calibri"/>
              <a:ea typeface="Calibri"/>
              <a:cs typeface="Calibri"/>
              <a:sym typeface="Calibri"/>
            </a:endParaRPr>
          </a:p>
        </p:txBody>
      </p:sp>
      <p:sp>
        <p:nvSpPr>
          <p:cNvPr id="223" name="Google Shape;223;p21"/>
          <p:cNvSpPr txBox="1"/>
          <p:nvPr>
            <p:ph type="title"/>
          </p:nvPr>
        </p:nvSpPr>
        <p:spPr>
          <a:xfrm>
            <a:off x="3042926" y="1044495"/>
            <a:ext cx="5788873" cy="657226"/>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accent1"/>
              </a:buClr>
              <a:buSzPts val="3200"/>
              <a:buFont typeface="Times New Roman"/>
              <a:buNone/>
            </a:pPr>
            <a:r>
              <a:rPr lang="en-US" sz="3200">
                <a:solidFill>
                  <a:schemeClr val="accent1"/>
                </a:solidFill>
              </a:rPr>
              <a:t>Heart Disease in South Asians</a:t>
            </a:r>
            <a:endParaRPr i="1" sz="3000">
              <a:solidFill>
                <a:schemeClr val="accent1"/>
              </a:solidFill>
            </a:endParaRPr>
          </a:p>
        </p:txBody>
      </p:sp>
      <p:sp>
        <p:nvSpPr>
          <p:cNvPr id="224" name="Google Shape;224;p21"/>
          <p:cNvSpPr txBox="1"/>
          <p:nvPr/>
        </p:nvSpPr>
        <p:spPr>
          <a:xfrm>
            <a:off x="1444474" y="1561495"/>
            <a:ext cx="8383400" cy="736700"/>
          </a:xfrm>
          <a:prstGeom prst="rect">
            <a:avLst/>
          </a:prstGeom>
          <a:noFill/>
          <a:ln>
            <a:noFill/>
          </a:ln>
        </p:spPr>
        <p:txBody>
          <a:bodyPr anchorCtr="0" anchor="t" bIns="45700" lIns="45700" spcFirstLastPara="1" rIns="45700" wrap="square" tIns="45700">
            <a:normAutofit/>
          </a:bodyPr>
          <a:lstStyle/>
          <a:p>
            <a:pPr indent="-257175" lvl="0" marL="257175" marR="0" rtl="0" algn="l">
              <a:lnSpc>
                <a:spcPct val="100000"/>
              </a:lnSpc>
              <a:spcBef>
                <a:spcPts val="0"/>
              </a:spcBef>
              <a:spcAft>
                <a:spcPts val="0"/>
              </a:spcAft>
              <a:buClr>
                <a:srgbClr val="0433FF"/>
              </a:buClr>
              <a:buSzPts val="1100"/>
              <a:buFont typeface="Arial"/>
              <a:buChar char="•"/>
            </a:pPr>
            <a:r>
              <a:rPr b="1" i="0" lang="en-US" sz="1100" u="sng" cap="none" strike="noStrike">
                <a:solidFill>
                  <a:srgbClr val="0433FF"/>
                </a:solidFill>
                <a:latin typeface="Times New Roman"/>
                <a:ea typeface="Times New Roman"/>
                <a:cs typeface="Times New Roman"/>
                <a:sym typeface="Times New Roman"/>
                <a:hlinkClick r:id="rId5">
                  <a:extLst>
                    <a:ext uri="{A12FA001-AC4F-418D-AE19-62706E023703}">
                      <ahyp:hlinkClr val="tx"/>
                    </a:ext>
                  </a:extLst>
                </a:hlinkClick>
              </a:rPr>
              <a:t>https://www.mayoclinic.org/diseases-conditions/heart-disease/in-depth/heart-disease-prevention/art-20046502</a:t>
            </a:r>
            <a:r>
              <a:rPr b="1" i="0" lang="en-US" sz="1100" u="none" cap="none" strike="noStrike">
                <a:solidFill>
                  <a:srgbClr val="0433FF"/>
                </a:solidFill>
                <a:latin typeface="Times New Roman"/>
                <a:ea typeface="Times New Roman"/>
                <a:cs typeface="Times New Roman"/>
                <a:sym typeface="Times New Roman"/>
              </a:rPr>
              <a:t> </a:t>
            </a:r>
            <a:endParaRPr/>
          </a:p>
          <a:p>
            <a:pPr indent="-187325" lvl="0" marL="257175" marR="0" rtl="0" algn="l">
              <a:lnSpc>
                <a:spcPct val="100000"/>
              </a:lnSpc>
              <a:spcBef>
                <a:spcPts val="525"/>
              </a:spcBef>
              <a:spcAft>
                <a:spcPts val="0"/>
              </a:spcAft>
              <a:buClr>
                <a:srgbClr val="000000"/>
              </a:buClr>
              <a:buSzPts val="1100"/>
              <a:buFont typeface="Arial"/>
              <a:buNone/>
            </a:pPr>
            <a:r>
              <a:t/>
            </a:r>
            <a:endParaRPr b="1" i="0" sz="1100" u="none" cap="none" strike="noStrike">
              <a:solidFill>
                <a:srgbClr val="000000"/>
              </a:solidFill>
              <a:latin typeface="Times New Roman"/>
              <a:ea typeface="Times New Roman"/>
              <a:cs typeface="Times New Roman"/>
              <a:sym typeface="Times New Roman"/>
            </a:endParaRPr>
          </a:p>
        </p:txBody>
      </p:sp>
      <p:sp>
        <p:nvSpPr>
          <p:cNvPr id="225" name="Google Shape;225;p21"/>
          <p:cNvSpPr txBox="1"/>
          <p:nvPr/>
        </p:nvSpPr>
        <p:spPr>
          <a:xfrm>
            <a:off x="540919" y="1467734"/>
            <a:ext cx="7590235" cy="1660922"/>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chemeClr val="accent1"/>
              </a:buClr>
              <a:buSzPts val="2000"/>
              <a:buFont typeface="Calibri"/>
              <a:buNone/>
            </a:pPr>
            <a:r>
              <a:rPr b="1" i="0" lang="en-US" sz="2000" u="none" cap="none" strike="noStrike">
                <a:solidFill>
                  <a:schemeClr val="accent1"/>
                </a:solidFill>
                <a:latin typeface="Calibri"/>
                <a:ea typeface="Calibri"/>
                <a:cs typeface="Calibri"/>
                <a:sym typeface="Calibri"/>
              </a:rPr>
              <a:t>A Uniquely High Risk Group </a:t>
            </a:r>
            <a:endParaRPr/>
          </a:p>
        </p:txBody>
      </p:sp>
      <p:sp>
        <p:nvSpPr>
          <p:cNvPr id="226" name="Google Shape;226;p21"/>
          <p:cNvSpPr txBox="1"/>
          <p:nvPr/>
        </p:nvSpPr>
        <p:spPr>
          <a:xfrm>
            <a:off x="242563" y="2643014"/>
            <a:ext cx="4447286" cy="3013769"/>
          </a:xfrm>
          <a:prstGeom prst="rect">
            <a:avLst/>
          </a:prstGeom>
          <a:noFill/>
          <a:ln>
            <a:noFill/>
          </a:ln>
        </p:spPr>
        <p:txBody>
          <a:bodyPr anchorCtr="0" anchor="t" bIns="45700" lIns="45700" spcFirstLastPara="1" rIns="45700" wrap="square" tIns="45700">
            <a:normAutofit lnSpcReduction="10000"/>
          </a:bodyPr>
          <a:lstStyle/>
          <a:p>
            <a:pPr indent="-249129" lvl="0" marL="249129" marR="0" rtl="0" algn="just">
              <a:lnSpc>
                <a:spcPct val="100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South Asians men</a:t>
            </a:r>
            <a:r>
              <a:rPr b="0" i="0" lang="en-US" sz="1700" u="none" cap="none" strike="noStrike">
                <a:solidFill>
                  <a:srgbClr val="000000"/>
                </a:solidFill>
                <a:latin typeface="Times New Roman"/>
                <a:ea typeface="Times New Roman"/>
                <a:cs typeface="Times New Roman"/>
                <a:sym typeface="Times New Roman"/>
              </a:rPr>
              <a:t> (Pakistan India, Bangladesh and other countries in the region) are identified as a uniquely high risk group for heart disease and have 4x </a:t>
            </a:r>
            <a:r>
              <a:rPr b="1" i="0" lang="en-US" sz="1700" u="none" cap="none" strike="noStrike">
                <a:solidFill>
                  <a:srgbClr val="000000"/>
                </a:solidFill>
                <a:latin typeface="Times New Roman"/>
                <a:ea typeface="Times New Roman"/>
                <a:cs typeface="Times New Roman"/>
                <a:sym typeface="Times New Roman"/>
              </a:rPr>
              <a:t>greater risk of heart disease</a:t>
            </a:r>
            <a:r>
              <a:rPr b="0" i="0" lang="en-US" sz="1700" u="none" cap="none" strike="noStrike">
                <a:solidFill>
                  <a:srgbClr val="000000"/>
                </a:solidFill>
                <a:latin typeface="Times New Roman"/>
                <a:ea typeface="Times New Roman"/>
                <a:cs typeface="Times New Roman"/>
                <a:sym typeface="Times New Roman"/>
              </a:rPr>
              <a:t> than general population and a much greater chance of heart attack before age 50</a:t>
            </a:r>
            <a:endParaRPr/>
          </a:p>
          <a:p>
            <a:pPr indent="-249129" lvl="0" marL="249129" marR="0" rtl="0" algn="just">
              <a:lnSpc>
                <a:spcPct val="100000"/>
              </a:lnSpc>
              <a:spcBef>
                <a:spcPts val="525"/>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Heart attack</a:t>
            </a:r>
            <a:r>
              <a:rPr b="0" i="0" lang="en-US" sz="1700" u="none" cap="none" strike="noStrike">
                <a:solidFill>
                  <a:srgbClr val="000000"/>
                </a:solidFill>
                <a:latin typeface="Times New Roman"/>
                <a:ea typeface="Times New Roman"/>
                <a:cs typeface="Times New Roman"/>
                <a:sym typeface="Times New Roman"/>
              </a:rPr>
              <a:t> strike south Asians (men and women)</a:t>
            </a:r>
            <a:r>
              <a:rPr b="1" i="0" lang="en-US" sz="1700" u="none" cap="none" strike="noStrike">
                <a:solidFill>
                  <a:srgbClr val="000000"/>
                </a:solidFill>
                <a:latin typeface="Times New Roman"/>
                <a:ea typeface="Times New Roman"/>
                <a:cs typeface="Times New Roman"/>
                <a:sym typeface="Times New Roman"/>
              </a:rPr>
              <a:t> at a younger age and is deadlier </a:t>
            </a:r>
            <a:r>
              <a:rPr b="0" i="0" lang="en-US" sz="1700" u="none" cap="none" strike="noStrike">
                <a:solidFill>
                  <a:srgbClr val="000000"/>
                </a:solidFill>
                <a:latin typeface="Times New Roman"/>
                <a:ea typeface="Times New Roman"/>
                <a:cs typeface="Times New Roman"/>
                <a:sym typeface="Times New Roman"/>
              </a:rPr>
              <a:t>than the general population.</a:t>
            </a:r>
            <a:r>
              <a:rPr b="1" i="0" lang="en-US" sz="1700" u="none" cap="none" strike="noStrike">
                <a:solidFill>
                  <a:srgbClr val="000000"/>
                </a:solidFill>
                <a:latin typeface="Times New Roman"/>
                <a:ea typeface="Times New Roman"/>
                <a:cs typeface="Times New Roman"/>
                <a:sym typeface="Times New Roman"/>
              </a:rPr>
              <a:t> </a:t>
            </a:r>
            <a:r>
              <a:rPr b="0" i="0" lang="en-US" sz="1700" u="none" cap="none" strike="noStrike">
                <a:solidFill>
                  <a:srgbClr val="000000"/>
                </a:solidFill>
                <a:latin typeface="Times New Roman"/>
                <a:ea typeface="Times New Roman"/>
                <a:cs typeface="Times New Roman"/>
                <a:sym typeface="Times New Roman"/>
              </a:rPr>
              <a:t>Almost </a:t>
            </a:r>
            <a:r>
              <a:rPr b="1" i="0" lang="en-US" sz="1700" u="none" cap="none" strike="noStrike">
                <a:solidFill>
                  <a:srgbClr val="000000"/>
                </a:solidFill>
                <a:latin typeface="Times New Roman"/>
                <a:ea typeface="Times New Roman"/>
                <a:cs typeface="Times New Roman"/>
                <a:sym typeface="Times New Roman"/>
              </a:rPr>
              <a:t>one in three</a:t>
            </a:r>
            <a:r>
              <a:rPr b="0" i="0" lang="en-US" sz="1700" u="none" cap="none" strike="noStrike">
                <a:solidFill>
                  <a:srgbClr val="000000"/>
                </a:solidFill>
                <a:latin typeface="Times New Roman"/>
                <a:ea typeface="Times New Roman"/>
                <a:cs typeface="Times New Roman"/>
                <a:sym typeface="Times New Roman"/>
              </a:rPr>
              <a:t> in this group </a:t>
            </a:r>
            <a:r>
              <a:rPr b="1" i="0" lang="en-US" sz="1700" u="none" cap="none" strike="noStrike">
                <a:solidFill>
                  <a:srgbClr val="000000"/>
                </a:solidFill>
                <a:latin typeface="Times New Roman"/>
                <a:ea typeface="Times New Roman"/>
                <a:cs typeface="Times New Roman"/>
                <a:sym typeface="Times New Roman"/>
              </a:rPr>
              <a:t>will die </a:t>
            </a:r>
            <a:r>
              <a:rPr b="0" i="0" lang="en-US" sz="1700" u="none" cap="none" strike="noStrike">
                <a:solidFill>
                  <a:srgbClr val="000000"/>
                </a:solidFill>
                <a:latin typeface="Times New Roman"/>
                <a:ea typeface="Times New Roman"/>
                <a:cs typeface="Times New Roman"/>
                <a:sym typeface="Times New Roman"/>
              </a:rPr>
              <a:t>from heart disease </a:t>
            </a:r>
            <a:r>
              <a:rPr b="1" i="0" lang="en-US" sz="1700" u="none" cap="none" strike="noStrike">
                <a:solidFill>
                  <a:srgbClr val="000000"/>
                </a:solidFill>
                <a:latin typeface="Times New Roman"/>
                <a:ea typeface="Times New Roman"/>
                <a:cs typeface="Times New Roman"/>
                <a:sym typeface="Times New Roman"/>
              </a:rPr>
              <a:t>before age 65.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22"/>
          <p:cNvSpPr txBox="1"/>
          <p:nvPr/>
        </p:nvSpPr>
        <p:spPr>
          <a:xfrm>
            <a:off x="4464588" y="4137176"/>
            <a:ext cx="4789210" cy="2039116"/>
          </a:xfrm>
          <a:prstGeom prst="rect">
            <a:avLst/>
          </a:prstGeom>
          <a:noFill/>
          <a:ln>
            <a:noFill/>
          </a:ln>
        </p:spPr>
        <p:txBody>
          <a:bodyPr anchorCtr="0" anchor="t" bIns="45700" lIns="45700" spcFirstLastPara="1" rIns="45700" wrap="square" tIns="45700">
            <a:normAutofit/>
          </a:bodyPr>
          <a:lstStyle/>
          <a:p>
            <a:pPr indent="-233363" lvl="0" marL="233363"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Weight Training builds muscles, improves joint stability and mobility</a:t>
            </a:r>
            <a:endParaRPr/>
          </a:p>
          <a:p>
            <a:pPr indent="-233363" lvl="0" marL="233363" marR="0" rtl="0" algn="l">
              <a:lnSpc>
                <a:spcPct val="100000"/>
              </a:lnSpc>
              <a:spcBef>
                <a:spcPts val="1913"/>
              </a:spcBef>
              <a:spcAft>
                <a:spcPts val="0"/>
              </a:spcAft>
              <a:buClr>
                <a:srgbClr val="000000"/>
              </a:buClr>
              <a:buSzPts val="1600"/>
              <a:buFont typeface="Arial"/>
              <a:buChar char="•"/>
            </a:pPr>
            <a:r>
              <a:rPr b="0" i="1" lang="en-US" sz="1600" u="none" cap="none" strike="noStrike">
                <a:solidFill>
                  <a:srgbClr val="000000"/>
                </a:solidFill>
                <a:latin typeface="Calibri"/>
                <a:ea typeface="Calibri"/>
                <a:cs typeface="Calibri"/>
                <a:sym typeface="Calibri"/>
              </a:rPr>
              <a:t>Start low and go slow</a:t>
            </a:r>
            <a:r>
              <a:rPr b="0" i="0" lang="en-US" sz="1600" u="none" cap="none" strike="noStrike">
                <a:solidFill>
                  <a:srgbClr val="000000"/>
                </a:solidFill>
                <a:latin typeface="Calibri"/>
                <a:ea typeface="Calibri"/>
                <a:cs typeface="Calibri"/>
                <a:sym typeface="Calibri"/>
              </a:rPr>
              <a:t> and exercise different muscle groups each day</a:t>
            </a:r>
            <a:endParaRPr/>
          </a:p>
          <a:p>
            <a:pPr indent="-233363" lvl="0" marL="233363" marR="0" rtl="0" algn="l">
              <a:lnSpc>
                <a:spcPct val="100000"/>
              </a:lnSpc>
              <a:spcBef>
                <a:spcPts val="1913"/>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Exercise different group of muscles every day</a:t>
            </a:r>
            <a:endParaRPr/>
          </a:p>
        </p:txBody>
      </p:sp>
      <p:sp>
        <p:nvSpPr>
          <p:cNvPr id="232" name="Google Shape;232;p22"/>
          <p:cNvSpPr/>
          <p:nvPr/>
        </p:nvSpPr>
        <p:spPr>
          <a:xfrm>
            <a:off x="4782917" y="1644648"/>
            <a:ext cx="3569668" cy="529957"/>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3" name="Google Shape;233;p22"/>
          <p:cNvSpPr txBox="1"/>
          <p:nvPr/>
        </p:nvSpPr>
        <p:spPr>
          <a:xfrm>
            <a:off x="5021066" y="1505331"/>
            <a:ext cx="3233839" cy="791252"/>
          </a:xfrm>
          <a:prstGeom prst="rect">
            <a:avLst/>
          </a:prstGeom>
          <a:noFill/>
          <a:ln>
            <a:noFill/>
          </a:ln>
        </p:spPr>
        <p:txBody>
          <a:bodyPr anchorCtr="0" anchor="ctr" bIns="45700" lIns="45700" spcFirstLastPara="1" rIns="45700" wrap="square" tIns="45700">
            <a:normAutofit/>
          </a:bodyPr>
          <a:lstStyle/>
          <a:p>
            <a:pPr indent="0" lvl="0" marL="0" marR="0" rtl="0" algn="l">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Thin Fat Syndrome</a:t>
            </a:r>
            <a:endParaRPr b="0" i="0" sz="2400" u="none" cap="none" strike="noStrike">
              <a:solidFill>
                <a:schemeClr val="lt1"/>
              </a:solidFill>
              <a:latin typeface="Times New Roman"/>
              <a:ea typeface="Times New Roman"/>
              <a:cs typeface="Times New Roman"/>
              <a:sym typeface="Times New Roman"/>
            </a:endParaRPr>
          </a:p>
        </p:txBody>
      </p:sp>
      <p:sp>
        <p:nvSpPr>
          <p:cNvPr id="234" name="Google Shape;234;p22"/>
          <p:cNvSpPr/>
          <p:nvPr/>
        </p:nvSpPr>
        <p:spPr>
          <a:xfrm>
            <a:off x="304077" y="1644648"/>
            <a:ext cx="4003697" cy="587862"/>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5" name="Google Shape;235;p22"/>
          <p:cNvSpPr txBox="1"/>
          <p:nvPr/>
        </p:nvSpPr>
        <p:spPr>
          <a:xfrm>
            <a:off x="652706" y="1505331"/>
            <a:ext cx="3233839" cy="791252"/>
          </a:xfrm>
          <a:prstGeom prst="rect">
            <a:avLst/>
          </a:prstGeom>
          <a:noFill/>
          <a:ln>
            <a:noFill/>
          </a:ln>
        </p:spPr>
        <p:txBody>
          <a:bodyPr anchorCtr="0" anchor="ctr" bIns="45700" lIns="45700" spcFirstLastPara="1" rIns="45700" wrap="square" tIns="45700">
            <a:normAutofit/>
          </a:bodyPr>
          <a:lstStyle/>
          <a:p>
            <a:pPr indent="0" lvl="0" marL="0" marR="0" rtl="0" algn="ctr">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Smoking and Diet</a:t>
            </a:r>
            <a:endParaRPr b="0" i="0" sz="2400" u="none" cap="none" strike="noStrike">
              <a:solidFill>
                <a:schemeClr val="lt1"/>
              </a:solidFill>
              <a:latin typeface="Times New Roman"/>
              <a:ea typeface="Times New Roman"/>
              <a:cs typeface="Times New Roman"/>
              <a:sym typeface="Times New Roman"/>
            </a:endParaRPr>
          </a:p>
        </p:txBody>
      </p:sp>
      <p:sp>
        <p:nvSpPr>
          <p:cNvPr id="236" name="Google Shape;236;p22"/>
          <p:cNvSpPr txBox="1"/>
          <p:nvPr>
            <p:ph idx="1" type="body"/>
          </p:nvPr>
        </p:nvSpPr>
        <p:spPr>
          <a:xfrm>
            <a:off x="353068" y="3324810"/>
            <a:ext cx="4056357" cy="1049824"/>
          </a:xfrm>
          <a:prstGeom prst="rect">
            <a:avLst/>
          </a:prstGeom>
          <a:noFill/>
          <a:ln>
            <a:noFill/>
          </a:ln>
        </p:spPr>
        <p:txBody>
          <a:bodyPr anchorCtr="0" anchor="t" bIns="45700" lIns="45700" spcFirstLastPara="1" rIns="45700" wrap="square" tIns="45700">
            <a:normAutofit lnSpcReduction="10000"/>
          </a:bodyPr>
          <a:lstStyle/>
          <a:p>
            <a:pPr indent="-257175" lvl="0" marL="257175" rtl="0" algn="l">
              <a:lnSpc>
                <a:spcPct val="100000"/>
              </a:lnSpc>
              <a:spcBef>
                <a:spcPts val="0"/>
              </a:spcBef>
              <a:spcAft>
                <a:spcPts val="0"/>
              </a:spcAft>
              <a:buClr>
                <a:srgbClr val="000000"/>
              </a:buClr>
              <a:buSzPts val="1700"/>
              <a:buChar char="•"/>
            </a:pPr>
            <a:r>
              <a:rPr b="1" lang="en-US" sz="1700"/>
              <a:t>South Asians tend to be smokers </a:t>
            </a:r>
            <a:endParaRPr/>
          </a:p>
          <a:p>
            <a:pPr indent="-257175" lvl="0" marL="257175" rtl="0" algn="l">
              <a:lnSpc>
                <a:spcPct val="100000"/>
              </a:lnSpc>
              <a:spcBef>
                <a:spcPts val="1688"/>
              </a:spcBef>
              <a:spcAft>
                <a:spcPts val="0"/>
              </a:spcAft>
              <a:buClr>
                <a:srgbClr val="000000"/>
              </a:buClr>
              <a:buSzPts val="1700"/>
              <a:buChar char="•"/>
            </a:pPr>
            <a:r>
              <a:rPr lang="en-US" sz="1700"/>
              <a:t>Typical South-Asian diet is </a:t>
            </a:r>
            <a:r>
              <a:rPr b="1" lang="en-US" sz="1700"/>
              <a:t>high in sugar, refined grains, and fatty foods</a:t>
            </a:r>
            <a:endParaRPr/>
          </a:p>
        </p:txBody>
      </p:sp>
      <p:pic>
        <p:nvPicPr>
          <p:cNvPr descr="Image" id="237" name="Google Shape;237;p22"/>
          <p:cNvPicPr preferRelativeResize="0"/>
          <p:nvPr/>
        </p:nvPicPr>
        <p:blipFill rotWithShape="1">
          <a:blip r:embed="rId4">
            <a:alphaModFix/>
          </a:blip>
          <a:srcRect b="0" l="0" r="0" t="0"/>
          <a:stretch/>
        </p:blipFill>
        <p:spPr>
          <a:xfrm>
            <a:off x="856034" y="2339790"/>
            <a:ext cx="2824705" cy="877739"/>
          </a:xfrm>
          <a:prstGeom prst="rect">
            <a:avLst/>
          </a:prstGeom>
          <a:noFill/>
          <a:ln>
            <a:noFill/>
          </a:ln>
        </p:spPr>
      </p:pic>
      <p:pic>
        <p:nvPicPr>
          <p:cNvPr descr="Image" id="238" name="Google Shape;238;p22"/>
          <p:cNvPicPr preferRelativeResize="0"/>
          <p:nvPr/>
        </p:nvPicPr>
        <p:blipFill rotWithShape="1">
          <a:blip r:embed="rId5">
            <a:alphaModFix/>
          </a:blip>
          <a:srcRect b="0" l="0" r="0" t="0"/>
          <a:stretch/>
        </p:blipFill>
        <p:spPr>
          <a:xfrm>
            <a:off x="931111" y="4379267"/>
            <a:ext cx="2749628" cy="1554935"/>
          </a:xfrm>
          <a:prstGeom prst="rect">
            <a:avLst/>
          </a:prstGeom>
          <a:noFill/>
          <a:ln>
            <a:noFill/>
          </a:ln>
        </p:spPr>
      </p:pic>
      <p:sp>
        <p:nvSpPr>
          <p:cNvPr id="239" name="Google Shape;239;p22"/>
          <p:cNvSpPr txBox="1"/>
          <p:nvPr/>
        </p:nvSpPr>
        <p:spPr>
          <a:xfrm>
            <a:off x="4464588" y="1938579"/>
            <a:ext cx="4467344" cy="3013770"/>
          </a:xfrm>
          <a:prstGeom prst="rect">
            <a:avLst/>
          </a:prstGeom>
          <a:noFill/>
          <a:ln>
            <a:noFill/>
          </a:ln>
        </p:spPr>
        <p:txBody>
          <a:bodyPr anchorCtr="0" anchor="t" bIns="45700" lIns="45700" spcFirstLastPara="1" rIns="45700" wrap="square" tIns="45700">
            <a:normAutofit/>
          </a:bodyPr>
          <a:lstStyle/>
          <a:p>
            <a:pPr indent="-155575" lvl="0" marL="257175"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imes New Roman"/>
              <a:ea typeface="Times New Roman"/>
              <a:cs typeface="Times New Roman"/>
              <a:sym typeface="Times New Roman"/>
            </a:endParaRPr>
          </a:p>
          <a:p>
            <a:pPr indent="-257175" lvl="0" marL="257175" marR="0" rtl="0" algn="l">
              <a:lnSpc>
                <a:spcPct val="100000"/>
              </a:lnSpc>
              <a:spcBef>
                <a:spcPts val="1688"/>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Body mass index (BMI) in South Asians often falls into a </a:t>
            </a:r>
            <a:r>
              <a:rPr b="1" i="0" lang="en-US" sz="1600" u="none" cap="none" strike="noStrike">
                <a:solidFill>
                  <a:srgbClr val="FF2712"/>
                </a:solidFill>
                <a:latin typeface="Times New Roman"/>
                <a:ea typeface="Times New Roman"/>
                <a:cs typeface="Times New Roman"/>
                <a:sym typeface="Times New Roman"/>
              </a:rPr>
              <a:t>Thin-fat syndrome</a:t>
            </a:r>
            <a:endParaRPr/>
          </a:p>
          <a:p>
            <a:pPr indent="-257175" lvl="0" marL="257175" marR="0" rtl="0" algn="l">
              <a:lnSpc>
                <a:spcPct val="100000"/>
              </a:lnSpc>
              <a:spcBef>
                <a:spcPts val="1688"/>
              </a:spcBef>
              <a:spcAft>
                <a:spcPts val="0"/>
              </a:spcAft>
              <a:buClr>
                <a:srgbClr val="000000"/>
              </a:buClr>
              <a:buSzPts val="1600"/>
              <a:buFont typeface="Arial"/>
              <a:buChar char="•"/>
            </a:pPr>
            <a:r>
              <a:rPr b="0" i="0" lang="en-US" sz="1600" u="none" cap="none" strike="noStrike">
                <a:solidFill>
                  <a:srgbClr val="000000"/>
                </a:solidFill>
                <a:latin typeface="Times New Roman"/>
                <a:ea typeface="Times New Roman"/>
                <a:cs typeface="Times New Roman"/>
                <a:sym typeface="Times New Roman"/>
              </a:rPr>
              <a:t>People have a normal BMI (25 or less), but carry more weight in </a:t>
            </a:r>
            <a:r>
              <a:rPr b="1" i="0" lang="en-US" sz="1600" u="none" cap="none" strike="noStrike">
                <a:solidFill>
                  <a:srgbClr val="FF0000"/>
                </a:solidFill>
                <a:latin typeface="Times New Roman"/>
                <a:ea typeface="Times New Roman"/>
                <a:cs typeface="Times New Roman"/>
                <a:sym typeface="Times New Roman"/>
              </a:rPr>
              <a:t>their abdomen and that visceral fat</a:t>
            </a:r>
            <a:r>
              <a:rPr b="0" i="0" lang="en-US" sz="1600" u="none" cap="none" strike="noStrike">
                <a:solidFill>
                  <a:srgbClr val="FF0000"/>
                </a:solidFill>
                <a:latin typeface="Times New Roman"/>
                <a:ea typeface="Times New Roman"/>
                <a:cs typeface="Times New Roman"/>
                <a:sym typeface="Times New Roman"/>
              </a:rPr>
              <a:t> </a:t>
            </a:r>
            <a:r>
              <a:rPr b="0" i="0" lang="en-US" sz="1600" u="none" cap="none" strike="noStrike">
                <a:solidFill>
                  <a:srgbClr val="000000"/>
                </a:solidFill>
                <a:latin typeface="Times New Roman"/>
                <a:ea typeface="Times New Roman"/>
                <a:cs typeface="Times New Roman"/>
                <a:sym typeface="Times New Roman"/>
              </a:rPr>
              <a:t>is more likely to lead to a Heart Attack etc.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23"/>
          <p:cNvSpPr/>
          <p:nvPr/>
        </p:nvSpPr>
        <p:spPr>
          <a:xfrm>
            <a:off x="461319" y="1385745"/>
            <a:ext cx="4003697" cy="587862"/>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5" name="Google Shape;245;p23"/>
          <p:cNvSpPr txBox="1"/>
          <p:nvPr/>
        </p:nvSpPr>
        <p:spPr>
          <a:xfrm>
            <a:off x="846247" y="1284050"/>
            <a:ext cx="3233839" cy="791252"/>
          </a:xfrm>
          <a:prstGeom prst="rect">
            <a:avLst/>
          </a:prstGeom>
          <a:noFill/>
          <a:ln>
            <a:noFill/>
          </a:ln>
        </p:spPr>
        <p:txBody>
          <a:bodyPr anchorCtr="0" anchor="ctr" bIns="45700" lIns="45700" spcFirstLastPara="1" rIns="45700" wrap="square" tIns="45700">
            <a:normAutofit/>
          </a:bodyPr>
          <a:lstStyle/>
          <a:p>
            <a:pPr indent="0" lvl="0" marL="0" marR="0" rtl="0" algn="ctr">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The Metabolic Syndrome</a:t>
            </a:r>
            <a:endParaRPr b="0" i="0" sz="2400" u="none" cap="none" strike="noStrike">
              <a:solidFill>
                <a:schemeClr val="lt1"/>
              </a:solidFill>
              <a:latin typeface="Times New Roman"/>
              <a:ea typeface="Times New Roman"/>
              <a:cs typeface="Times New Roman"/>
              <a:sym typeface="Times New Roman"/>
            </a:endParaRPr>
          </a:p>
        </p:txBody>
      </p:sp>
      <p:sp>
        <p:nvSpPr>
          <p:cNvPr id="246" name="Google Shape;246;p23"/>
          <p:cNvSpPr txBox="1"/>
          <p:nvPr>
            <p:ph idx="1" type="body"/>
          </p:nvPr>
        </p:nvSpPr>
        <p:spPr>
          <a:xfrm>
            <a:off x="461319" y="2284892"/>
            <a:ext cx="3843166" cy="2763763"/>
          </a:xfrm>
          <a:prstGeom prst="rect">
            <a:avLst/>
          </a:prstGeom>
          <a:noFill/>
          <a:ln>
            <a:noFill/>
          </a:ln>
        </p:spPr>
        <p:txBody>
          <a:bodyPr anchorCtr="0" anchor="t" bIns="45700" lIns="45700" spcFirstLastPara="1" rIns="45700" wrap="square" tIns="45700">
            <a:noAutofit/>
          </a:bodyPr>
          <a:lstStyle/>
          <a:p>
            <a:pPr indent="-140805" lvl="0" marL="140805" rtl="0" algn="l">
              <a:lnSpc>
                <a:spcPct val="100000"/>
              </a:lnSpc>
              <a:spcBef>
                <a:spcPts val="0"/>
              </a:spcBef>
              <a:spcAft>
                <a:spcPts val="0"/>
              </a:spcAft>
              <a:buClr>
                <a:srgbClr val="9A7865"/>
              </a:buClr>
              <a:buSzPts val="720"/>
              <a:buChar char="•"/>
            </a:pPr>
            <a:r>
              <a:rPr lang="en-US" sz="1800"/>
              <a:t>More than 1/3rd of South Asian men and 17% of South Asian women have </a:t>
            </a:r>
            <a:r>
              <a:rPr b="1" lang="en-US" sz="1800"/>
              <a:t>metabolic syndrome which predisposes to heart disease</a:t>
            </a:r>
            <a:endParaRPr b="1" sz="1800"/>
          </a:p>
          <a:p>
            <a:pPr indent="-95085" lvl="0" marL="140805" rtl="0" algn="l">
              <a:lnSpc>
                <a:spcPct val="100000"/>
              </a:lnSpc>
              <a:spcBef>
                <a:spcPts val="525"/>
              </a:spcBef>
              <a:spcAft>
                <a:spcPts val="0"/>
              </a:spcAft>
              <a:buClr>
                <a:srgbClr val="9A7865"/>
              </a:buClr>
              <a:buSzPts val="720"/>
              <a:buNone/>
            </a:pPr>
            <a:r>
              <a:t/>
            </a:r>
            <a:endParaRPr b="1" sz="1800"/>
          </a:p>
          <a:p>
            <a:pPr indent="-140805" lvl="0" marL="140805" rtl="0" algn="l">
              <a:lnSpc>
                <a:spcPct val="100000"/>
              </a:lnSpc>
              <a:spcBef>
                <a:spcPts val="525"/>
              </a:spcBef>
              <a:spcAft>
                <a:spcPts val="0"/>
              </a:spcAft>
              <a:buClr>
                <a:srgbClr val="9A7865"/>
              </a:buClr>
              <a:buSzPts val="720"/>
              <a:buChar char="•"/>
            </a:pPr>
            <a:r>
              <a:rPr lang="en-US" sz="1800"/>
              <a:t>If more than one of these </a:t>
            </a:r>
            <a:br>
              <a:rPr lang="en-US" sz="1800"/>
            </a:br>
            <a:br>
              <a:rPr lang="en-US" sz="1800"/>
            </a:br>
            <a:r>
              <a:rPr lang="en-US" sz="1800"/>
              <a:t>conditions occur in combination, the risk is even greater for heart disease</a:t>
            </a:r>
            <a:br>
              <a:rPr lang="en-US" sz="1800"/>
            </a:br>
            <a:endParaRPr sz="1800"/>
          </a:p>
        </p:txBody>
      </p:sp>
      <p:pic>
        <p:nvPicPr>
          <p:cNvPr descr="Image" id="247" name="Google Shape;247;p23"/>
          <p:cNvPicPr preferRelativeResize="0"/>
          <p:nvPr/>
        </p:nvPicPr>
        <p:blipFill rotWithShape="1">
          <a:blip r:embed="rId4">
            <a:alphaModFix/>
          </a:blip>
          <a:srcRect b="0" l="0" r="0" t="0"/>
          <a:stretch/>
        </p:blipFill>
        <p:spPr>
          <a:xfrm>
            <a:off x="4758625" y="1971611"/>
            <a:ext cx="3912700" cy="2914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24"/>
          <p:cNvSpPr/>
          <p:nvPr/>
        </p:nvSpPr>
        <p:spPr>
          <a:xfrm>
            <a:off x="1375719" y="1288468"/>
            <a:ext cx="6104851" cy="587862"/>
          </a:xfrm>
          <a:prstGeom prst="rect">
            <a:avLst/>
          </a:prstGeom>
          <a:solidFill>
            <a:schemeClr val="accent2"/>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3" name="Google Shape;253;p24"/>
          <p:cNvSpPr txBox="1"/>
          <p:nvPr/>
        </p:nvSpPr>
        <p:spPr>
          <a:xfrm>
            <a:off x="1760647" y="1186773"/>
            <a:ext cx="5457276" cy="791252"/>
          </a:xfrm>
          <a:prstGeom prst="rect">
            <a:avLst/>
          </a:prstGeom>
          <a:noFill/>
          <a:ln>
            <a:noFill/>
          </a:ln>
        </p:spPr>
        <p:txBody>
          <a:bodyPr anchorCtr="0" anchor="ctr" bIns="45700" lIns="45700" spcFirstLastPara="1" rIns="45700" wrap="square" tIns="45700">
            <a:normAutofit/>
          </a:bodyPr>
          <a:lstStyle/>
          <a:p>
            <a:pPr indent="0" lvl="0" marL="0" marR="0" rtl="0" algn="l">
              <a:lnSpc>
                <a:spcPct val="8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Strategies to prevent heart disease</a:t>
            </a:r>
            <a:endParaRPr b="0" i="0" sz="2400" u="none" cap="none" strike="noStrike">
              <a:solidFill>
                <a:schemeClr val="lt1"/>
              </a:solidFill>
              <a:latin typeface="Times New Roman"/>
              <a:ea typeface="Times New Roman"/>
              <a:cs typeface="Times New Roman"/>
              <a:sym typeface="Times New Roman"/>
            </a:endParaRPr>
          </a:p>
        </p:txBody>
      </p:sp>
      <p:sp>
        <p:nvSpPr>
          <p:cNvPr id="254" name="Google Shape;254;p24"/>
          <p:cNvSpPr txBox="1"/>
          <p:nvPr>
            <p:ph idx="1" type="body"/>
          </p:nvPr>
        </p:nvSpPr>
        <p:spPr>
          <a:xfrm>
            <a:off x="577798" y="2403378"/>
            <a:ext cx="5463079" cy="3013769"/>
          </a:xfrm>
          <a:prstGeom prst="rect">
            <a:avLst/>
          </a:prstGeom>
          <a:noFill/>
          <a:ln>
            <a:noFill/>
          </a:ln>
        </p:spPr>
        <p:txBody>
          <a:bodyPr anchorCtr="0" anchor="t" bIns="45700" lIns="45700" spcFirstLastPara="1" rIns="45700" wrap="square" tIns="45700">
            <a:noAutofit/>
          </a:bodyPr>
          <a:lstStyle/>
          <a:p>
            <a:pPr indent="-279043" lvl="0" marL="279043" rtl="0" algn="l">
              <a:lnSpc>
                <a:spcPct val="100000"/>
              </a:lnSpc>
              <a:spcBef>
                <a:spcPts val="0"/>
              </a:spcBef>
              <a:spcAft>
                <a:spcPts val="0"/>
              </a:spcAft>
              <a:buClr>
                <a:srgbClr val="000000"/>
              </a:buClr>
              <a:buSzPts val="1500"/>
              <a:buAutoNum type="arabicPeriod"/>
            </a:pPr>
            <a:r>
              <a:rPr b="1" lang="en-US" sz="1500"/>
              <a:t>Knowledge is Power; </a:t>
            </a:r>
            <a:r>
              <a:rPr lang="en-US" sz="1500"/>
              <a:t>be aware of your risks talk to your doctor</a:t>
            </a:r>
            <a:endParaRPr/>
          </a:p>
          <a:p>
            <a:pPr indent="-279043" lvl="0" marL="279043" rtl="0" algn="l">
              <a:lnSpc>
                <a:spcPct val="100000"/>
              </a:lnSpc>
              <a:spcBef>
                <a:spcPts val="0"/>
              </a:spcBef>
              <a:spcAft>
                <a:spcPts val="0"/>
              </a:spcAft>
              <a:buClr>
                <a:srgbClr val="000000"/>
              </a:buClr>
              <a:buSzPts val="1500"/>
              <a:buAutoNum type="arabicPeriod"/>
            </a:pPr>
            <a:r>
              <a:rPr b="1" lang="en-US" sz="1500"/>
              <a:t>Don't smoke or use tobacco</a:t>
            </a:r>
            <a:endParaRPr/>
          </a:p>
          <a:p>
            <a:pPr indent="-279043" lvl="0" marL="279043" rtl="0" algn="l">
              <a:lnSpc>
                <a:spcPct val="100000"/>
              </a:lnSpc>
              <a:spcBef>
                <a:spcPts val="0"/>
              </a:spcBef>
              <a:spcAft>
                <a:spcPts val="0"/>
              </a:spcAft>
              <a:buClr>
                <a:srgbClr val="000000"/>
              </a:buClr>
              <a:buSzPts val="1500"/>
              <a:buAutoNum type="arabicPeriod"/>
            </a:pPr>
            <a:r>
              <a:rPr b="1" lang="en-US" sz="1500"/>
              <a:t>Get moving: exercise at least 30-60 minutes of activity daily</a:t>
            </a:r>
            <a:endParaRPr/>
          </a:p>
          <a:p>
            <a:pPr indent="-279043" lvl="0" marL="279043" rtl="0" algn="l">
              <a:lnSpc>
                <a:spcPct val="100000"/>
              </a:lnSpc>
              <a:spcBef>
                <a:spcPts val="0"/>
              </a:spcBef>
              <a:spcAft>
                <a:spcPts val="0"/>
              </a:spcAft>
              <a:buClr>
                <a:srgbClr val="000000"/>
              </a:buClr>
              <a:buSzPts val="1500"/>
              <a:buAutoNum type="arabicPeriod"/>
            </a:pPr>
            <a:r>
              <a:rPr b="1" lang="en-US" sz="1500"/>
              <a:t>Eat a heart-healthy diet</a:t>
            </a:r>
            <a:endParaRPr/>
          </a:p>
          <a:p>
            <a:pPr indent="-279043" lvl="0" marL="279043" rtl="0" algn="l">
              <a:lnSpc>
                <a:spcPct val="100000"/>
              </a:lnSpc>
              <a:spcBef>
                <a:spcPts val="0"/>
              </a:spcBef>
              <a:spcAft>
                <a:spcPts val="0"/>
              </a:spcAft>
              <a:buClr>
                <a:srgbClr val="000000"/>
              </a:buClr>
              <a:buSzPts val="1500"/>
              <a:buAutoNum type="arabicPeriod"/>
            </a:pPr>
            <a:r>
              <a:rPr b="1" lang="en-US" sz="1500"/>
              <a:t>Maintain a healthy weight</a:t>
            </a:r>
            <a:endParaRPr/>
          </a:p>
          <a:p>
            <a:pPr indent="-279043" lvl="0" marL="279043" rtl="0" algn="l">
              <a:lnSpc>
                <a:spcPct val="100000"/>
              </a:lnSpc>
              <a:spcBef>
                <a:spcPts val="0"/>
              </a:spcBef>
              <a:spcAft>
                <a:spcPts val="0"/>
              </a:spcAft>
              <a:buClr>
                <a:srgbClr val="000000"/>
              </a:buClr>
              <a:buSzPts val="1500"/>
              <a:buAutoNum type="arabicPeriod"/>
            </a:pPr>
            <a:r>
              <a:rPr b="1" lang="en-US" sz="1500"/>
              <a:t>Get good quality sleep - Internet at night is not heart heathy</a:t>
            </a:r>
            <a:endParaRPr/>
          </a:p>
          <a:p>
            <a:pPr indent="-279043" lvl="0" marL="279043" rtl="0" algn="l">
              <a:lnSpc>
                <a:spcPct val="100000"/>
              </a:lnSpc>
              <a:spcBef>
                <a:spcPts val="0"/>
              </a:spcBef>
              <a:spcAft>
                <a:spcPts val="0"/>
              </a:spcAft>
              <a:buClr>
                <a:srgbClr val="000000"/>
              </a:buClr>
              <a:buSzPts val="1500"/>
              <a:buAutoNum type="arabicPeriod"/>
            </a:pPr>
            <a:r>
              <a:rPr b="1" lang="en-US" sz="1500"/>
              <a:t>Manage stress</a:t>
            </a:r>
            <a:endParaRPr/>
          </a:p>
          <a:p>
            <a:pPr indent="-279043" lvl="0" marL="279043" rtl="0" algn="l">
              <a:lnSpc>
                <a:spcPct val="100000"/>
              </a:lnSpc>
              <a:spcBef>
                <a:spcPts val="0"/>
              </a:spcBef>
              <a:spcAft>
                <a:spcPts val="0"/>
              </a:spcAft>
              <a:buClr>
                <a:srgbClr val="000000"/>
              </a:buClr>
              <a:buSzPts val="1500"/>
              <a:buAutoNum type="arabicPeriod"/>
            </a:pPr>
            <a:r>
              <a:rPr lang="en-US" sz="1500"/>
              <a:t>Talk to your doctor and get regular health screening</a:t>
            </a:r>
            <a:endParaRPr/>
          </a:p>
          <a:p>
            <a:pPr indent="-279043" lvl="0" marL="279043" rtl="0" algn="l">
              <a:lnSpc>
                <a:spcPct val="100000"/>
              </a:lnSpc>
              <a:spcBef>
                <a:spcPts val="0"/>
              </a:spcBef>
              <a:spcAft>
                <a:spcPts val="0"/>
              </a:spcAft>
              <a:buClr>
                <a:srgbClr val="000000"/>
              </a:buClr>
              <a:buSzPts val="1500"/>
              <a:buAutoNum type="arabicPeriod"/>
            </a:pPr>
            <a:r>
              <a:rPr lang="en-US" sz="1500"/>
              <a:t>email </a:t>
            </a:r>
            <a:r>
              <a:rPr lang="en-US" sz="1500" u="sng">
                <a:solidFill>
                  <a:schemeClr val="hlink"/>
                </a:solidFill>
                <a:hlinkClick r:id="rId4"/>
              </a:rPr>
              <a:t>qaid.health@ansarusa.org</a:t>
            </a:r>
            <a:r>
              <a:rPr lang="en-US" sz="1500"/>
              <a:t> for any questions </a:t>
            </a:r>
            <a:endParaRPr/>
          </a:p>
        </p:txBody>
      </p:sp>
      <p:pic>
        <p:nvPicPr>
          <p:cNvPr id="255" name="Google Shape;255;p24"/>
          <p:cNvPicPr preferRelativeResize="0"/>
          <p:nvPr/>
        </p:nvPicPr>
        <p:blipFill rotWithShape="1">
          <a:blip r:embed="rId5">
            <a:alphaModFix/>
          </a:blip>
          <a:srcRect b="0" l="0" r="0" t="0"/>
          <a:stretch/>
        </p:blipFill>
        <p:spPr>
          <a:xfrm>
            <a:off x="6286390" y="2128603"/>
            <a:ext cx="1044868" cy="1072007"/>
          </a:xfrm>
          <a:prstGeom prst="rect">
            <a:avLst/>
          </a:prstGeom>
          <a:noFill/>
          <a:ln>
            <a:noFill/>
          </a:ln>
        </p:spPr>
      </p:pic>
      <p:pic>
        <p:nvPicPr>
          <p:cNvPr id="256" name="Google Shape;256;p24"/>
          <p:cNvPicPr preferRelativeResize="0"/>
          <p:nvPr/>
        </p:nvPicPr>
        <p:blipFill rotWithShape="1">
          <a:blip r:embed="rId6">
            <a:alphaModFix/>
          </a:blip>
          <a:srcRect b="0" l="0" r="0" t="0"/>
          <a:stretch/>
        </p:blipFill>
        <p:spPr>
          <a:xfrm>
            <a:off x="7506786" y="2093245"/>
            <a:ext cx="1102193" cy="1128709"/>
          </a:xfrm>
          <a:prstGeom prst="rect">
            <a:avLst/>
          </a:prstGeom>
          <a:noFill/>
          <a:ln>
            <a:noFill/>
          </a:ln>
        </p:spPr>
      </p:pic>
      <p:pic>
        <p:nvPicPr>
          <p:cNvPr id="257" name="Google Shape;257;p24"/>
          <p:cNvPicPr preferRelativeResize="0"/>
          <p:nvPr/>
        </p:nvPicPr>
        <p:blipFill rotWithShape="1">
          <a:blip r:embed="rId7">
            <a:alphaModFix/>
          </a:blip>
          <a:srcRect b="0" l="0" r="0" t="0"/>
          <a:stretch/>
        </p:blipFill>
        <p:spPr>
          <a:xfrm>
            <a:off x="7461348" y="3314045"/>
            <a:ext cx="1183711" cy="1193494"/>
          </a:xfrm>
          <a:prstGeom prst="rect">
            <a:avLst/>
          </a:prstGeom>
          <a:noFill/>
          <a:ln>
            <a:noFill/>
          </a:ln>
        </p:spPr>
      </p:pic>
      <p:pic>
        <p:nvPicPr>
          <p:cNvPr id="258" name="Google Shape;258;p24"/>
          <p:cNvPicPr preferRelativeResize="0"/>
          <p:nvPr/>
        </p:nvPicPr>
        <p:blipFill rotWithShape="1">
          <a:blip r:embed="rId8">
            <a:alphaModFix/>
          </a:blip>
          <a:srcRect b="0" l="0" r="0" t="0"/>
          <a:stretch/>
        </p:blipFill>
        <p:spPr>
          <a:xfrm>
            <a:off x="6220594" y="3314044"/>
            <a:ext cx="1193494" cy="1193494"/>
          </a:xfrm>
          <a:prstGeom prst="rect">
            <a:avLst/>
          </a:prstGeom>
          <a:noFill/>
          <a:ln>
            <a:noFill/>
          </a:ln>
        </p:spPr>
      </p:pic>
      <p:pic>
        <p:nvPicPr>
          <p:cNvPr id="259" name="Google Shape;259;p24"/>
          <p:cNvPicPr preferRelativeResize="0"/>
          <p:nvPr/>
        </p:nvPicPr>
        <p:blipFill rotWithShape="1">
          <a:blip r:embed="rId9">
            <a:alphaModFix/>
          </a:blip>
          <a:srcRect b="0" l="0" r="0" t="0"/>
          <a:stretch/>
        </p:blipFill>
        <p:spPr>
          <a:xfrm>
            <a:off x="7331258" y="4457740"/>
            <a:ext cx="1551747" cy="1551747"/>
          </a:xfrm>
          <a:prstGeom prst="rect">
            <a:avLst/>
          </a:prstGeom>
          <a:noFill/>
          <a:ln>
            <a:noFill/>
          </a:ln>
        </p:spPr>
      </p:pic>
      <p:pic>
        <p:nvPicPr>
          <p:cNvPr id="260" name="Google Shape;260;p24"/>
          <p:cNvPicPr preferRelativeResize="0"/>
          <p:nvPr/>
        </p:nvPicPr>
        <p:blipFill rotWithShape="1">
          <a:blip r:embed="rId10">
            <a:alphaModFix/>
          </a:blip>
          <a:srcRect b="0" l="0" r="0" t="0"/>
          <a:stretch/>
        </p:blipFill>
        <p:spPr>
          <a:xfrm>
            <a:off x="6286391" y="4612273"/>
            <a:ext cx="1133408" cy="11603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4" name="Shape 264"/>
        <p:cNvGrpSpPr/>
        <p:nvPr/>
      </p:nvGrpSpPr>
      <p:grpSpPr>
        <a:xfrm>
          <a:off x="0" y="0"/>
          <a:ext cx="0" cy="0"/>
          <a:chOff x="0" y="0"/>
          <a:chExt cx="0" cy="0"/>
        </a:xfrm>
      </p:grpSpPr>
      <p:sp>
        <p:nvSpPr>
          <p:cNvPr id="265" name="Google Shape;265;p25"/>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66" name="Google Shape;266;p25"/>
          <p:cNvSpPr txBox="1"/>
          <p:nvPr>
            <p:ph idx="1" type="body"/>
          </p:nvPr>
        </p:nvSpPr>
        <p:spPr>
          <a:xfrm>
            <a:off x="2682807" y="2850927"/>
            <a:ext cx="4622455" cy="950791"/>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26"/>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272" name="Google Shape;272;p26"/>
          <p:cNvSpPr txBox="1"/>
          <p:nvPr/>
        </p:nvSpPr>
        <p:spPr>
          <a:xfrm>
            <a:off x="1648776" y="1884760"/>
            <a:ext cx="5846448" cy="3263504"/>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565">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Dua</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chemeClr val="dk1"/>
                </a:solidFill>
                <a:latin typeface="Helvetica Neue"/>
                <a:ea typeface="Helvetica Neue"/>
                <a:cs typeface="Helvetica Neue"/>
                <a:sym typeface="Helvetica Neue"/>
              </a:rPr>
              <a:t>Jazakumullah for Participating!</a:t>
            </a:r>
            <a:endParaRPr sz="2280">
              <a:solidFill>
                <a:schemeClr val="dk1"/>
              </a:solidFill>
              <a:latin typeface="Calibri"/>
              <a:ea typeface="Calibri"/>
              <a:cs typeface="Calibri"/>
              <a:sym typeface="Calibri"/>
            </a:endParaRPr>
          </a:p>
          <a:p>
            <a:pPr indent="0" lvl="0" marL="0" marR="0" rtl="0" algn="ctr">
              <a:lnSpc>
                <a:spcPct val="90000"/>
              </a:lnSpc>
              <a:spcBef>
                <a:spcPts val="450"/>
              </a:spcBef>
              <a:spcAft>
                <a:spcPts val="0"/>
              </a:spcAft>
              <a:buNone/>
            </a:pPr>
            <a:r>
              <a:t/>
            </a:r>
            <a:endParaRPr sz="228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565">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273" name="Google Shape;273;p26"/>
          <p:cNvSpPr txBox="1"/>
          <p:nvPr/>
        </p:nvSpPr>
        <p:spPr>
          <a:xfrm>
            <a:off x="4346458" y="115012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3"/>
          <p:cNvSpPr txBox="1"/>
          <p:nvPr>
            <p:ph type="title"/>
          </p:nvPr>
        </p:nvSpPr>
        <p:spPr>
          <a:xfrm>
            <a:off x="3647607" y="471130"/>
            <a:ext cx="4634147"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000"/>
              <a:buFont typeface="Calibri"/>
              <a:buNone/>
            </a:pPr>
            <a:r>
              <a:rPr b="1" i="0" lang="en-US" sz="3000" u="none" cap="none" strike="noStrike">
                <a:solidFill>
                  <a:srgbClr val="FFFFFF"/>
                </a:solidFill>
                <a:latin typeface="Calibri"/>
                <a:ea typeface="Calibri"/>
                <a:cs typeface="Calibri"/>
                <a:sym typeface="Calibri"/>
              </a:rPr>
              <a:t>Recitation of the Holy Quran</a:t>
            </a:r>
            <a:endParaRPr/>
          </a:p>
        </p:txBody>
      </p:sp>
      <p:sp>
        <p:nvSpPr>
          <p:cNvPr id="66" name="Google Shape;66;p3"/>
          <p:cNvSpPr/>
          <p:nvPr/>
        </p:nvSpPr>
        <p:spPr>
          <a:xfrm>
            <a:off x="488398" y="1478604"/>
            <a:ext cx="402612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600" u="none" cap="none" strike="noStrike">
                <a:solidFill>
                  <a:schemeClr val="dk1"/>
                </a:solidFill>
                <a:latin typeface="Roboto"/>
                <a:ea typeface="Roboto"/>
                <a:cs typeface="Roboto"/>
                <a:sym typeface="Roboto"/>
              </a:rPr>
              <a:t>Whatever is in the heavens and whatever is in the earth glorifies Allah; and He is the Mighty, the Wise</a:t>
            </a:r>
            <a:endParaRPr b="0" i="0" sz="1600" u="none" cap="none" strike="noStrike">
              <a:solidFill>
                <a:schemeClr val="dk1"/>
              </a:solidFill>
              <a:latin typeface="Calibri"/>
              <a:ea typeface="Calibri"/>
              <a:cs typeface="Calibri"/>
              <a:sym typeface="Calibri"/>
            </a:endParaRPr>
          </a:p>
        </p:txBody>
      </p:sp>
      <p:sp>
        <p:nvSpPr>
          <p:cNvPr id="67" name="Google Shape;67;p3"/>
          <p:cNvSpPr/>
          <p:nvPr/>
        </p:nvSpPr>
        <p:spPr>
          <a:xfrm>
            <a:off x="516453" y="2491419"/>
            <a:ext cx="397000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Roboto"/>
                <a:ea typeface="Roboto"/>
                <a:cs typeface="Roboto"/>
                <a:sym typeface="Roboto"/>
              </a:rPr>
              <a:t>O ye who believe! why do you say what you do not?</a:t>
            </a:r>
            <a:endParaRPr sz="1600">
              <a:solidFill>
                <a:schemeClr val="dk1"/>
              </a:solidFill>
              <a:latin typeface="Calibri"/>
              <a:ea typeface="Calibri"/>
              <a:cs typeface="Calibri"/>
              <a:sym typeface="Calibri"/>
            </a:endParaRPr>
          </a:p>
        </p:txBody>
      </p:sp>
      <p:sp>
        <p:nvSpPr>
          <p:cNvPr id="68" name="Google Shape;68;p3"/>
          <p:cNvSpPr/>
          <p:nvPr/>
        </p:nvSpPr>
        <p:spPr>
          <a:xfrm>
            <a:off x="544509" y="3223180"/>
            <a:ext cx="41158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Roboto"/>
                <a:ea typeface="Roboto"/>
                <a:cs typeface="Roboto"/>
                <a:sym typeface="Roboto"/>
              </a:rPr>
              <a:t>Most hateful is it in the sight of Allah that you say what you do not.</a:t>
            </a:r>
            <a:endParaRPr sz="1600">
              <a:solidFill>
                <a:schemeClr val="dk1"/>
              </a:solidFill>
              <a:latin typeface="Calibri"/>
              <a:ea typeface="Calibri"/>
              <a:cs typeface="Calibri"/>
              <a:sym typeface="Calibri"/>
            </a:endParaRPr>
          </a:p>
        </p:txBody>
      </p:sp>
      <p:sp>
        <p:nvSpPr>
          <p:cNvPr id="69" name="Google Shape;69;p3"/>
          <p:cNvSpPr/>
          <p:nvPr/>
        </p:nvSpPr>
        <p:spPr>
          <a:xfrm>
            <a:off x="516453" y="3989773"/>
            <a:ext cx="411584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Roboto"/>
                <a:ea typeface="Roboto"/>
                <a:cs typeface="Roboto"/>
                <a:sym typeface="Roboto"/>
              </a:rPr>
              <a:t>Verily, Allah loves those who fight in His cause arrayed in </a:t>
            </a:r>
            <a:r>
              <a:rPr i="1" lang="en-US" sz="1600">
                <a:solidFill>
                  <a:schemeClr val="dk1"/>
                </a:solidFill>
                <a:latin typeface="Roboto"/>
                <a:ea typeface="Roboto"/>
                <a:cs typeface="Roboto"/>
                <a:sym typeface="Roboto"/>
              </a:rPr>
              <a:t>solid</a:t>
            </a:r>
            <a:r>
              <a:rPr lang="en-US" sz="1600">
                <a:solidFill>
                  <a:schemeClr val="dk1"/>
                </a:solidFill>
                <a:latin typeface="Roboto"/>
                <a:ea typeface="Roboto"/>
                <a:cs typeface="Roboto"/>
                <a:sym typeface="Roboto"/>
              </a:rPr>
              <a:t> ranks, as though they were a </a:t>
            </a:r>
            <a:r>
              <a:rPr i="1" lang="en-US" sz="1600">
                <a:solidFill>
                  <a:schemeClr val="dk1"/>
                </a:solidFill>
                <a:latin typeface="Roboto"/>
                <a:ea typeface="Roboto"/>
                <a:cs typeface="Roboto"/>
                <a:sym typeface="Roboto"/>
              </a:rPr>
              <a:t>strong</a:t>
            </a:r>
            <a:r>
              <a:rPr lang="en-US" sz="1600">
                <a:solidFill>
                  <a:schemeClr val="dk1"/>
                </a:solidFill>
                <a:latin typeface="Roboto"/>
                <a:ea typeface="Roboto"/>
                <a:cs typeface="Roboto"/>
                <a:sym typeface="Roboto"/>
              </a:rPr>
              <a:t> structure cemented with </a:t>
            </a:r>
            <a:r>
              <a:rPr i="1" lang="en-US" sz="1600">
                <a:solidFill>
                  <a:schemeClr val="dk1"/>
                </a:solidFill>
                <a:latin typeface="Roboto"/>
                <a:ea typeface="Roboto"/>
                <a:cs typeface="Roboto"/>
                <a:sym typeface="Roboto"/>
              </a:rPr>
              <a:t>molten</a:t>
            </a:r>
            <a:r>
              <a:rPr lang="en-US" sz="1600">
                <a:solidFill>
                  <a:schemeClr val="dk1"/>
                </a:solidFill>
                <a:latin typeface="Roboto"/>
                <a:ea typeface="Roboto"/>
                <a:cs typeface="Roboto"/>
                <a:sym typeface="Roboto"/>
              </a:rPr>
              <a:t> lead. </a:t>
            </a:r>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a:p>
            <a:pPr indent="0" lvl="0" marL="0" marR="0" rtl="0" algn="l">
              <a:spcBef>
                <a:spcPts val="0"/>
              </a:spcBef>
              <a:spcAft>
                <a:spcPts val="0"/>
              </a:spcAft>
              <a:buNone/>
            </a:pPr>
            <a:r>
              <a:rPr lang="en-US" sz="1600">
                <a:solidFill>
                  <a:schemeClr val="dk1"/>
                </a:solidFill>
                <a:latin typeface="Roboto"/>
                <a:ea typeface="Roboto"/>
                <a:cs typeface="Roboto"/>
                <a:sym typeface="Roboto"/>
              </a:rPr>
              <a:t>(61:2-5)</a:t>
            </a:r>
            <a:endParaRPr sz="1600">
              <a:solidFill>
                <a:schemeClr val="dk1"/>
              </a:solidFill>
              <a:latin typeface="Calibri"/>
              <a:ea typeface="Calibri"/>
              <a:cs typeface="Calibri"/>
              <a:sym typeface="Calibri"/>
            </a:endParaRPr>
          </a:p>
        </p:txBody>
      </p:sp>
      <p:grpSp>
        <p:nvGrpSpPr>
          <p:cNvPr id="70" name="Google Shape;70;p3"/>
          <p:cNvGrpSpPr/>
          <p:nvPr/>
        </p:nvGrpSpPr>
        <p:grpSpPr>
          <a:xfrm>
            <a:off x="5037073" y="1478604"/>
            <a:ext cx="3321331" cy="3953242"/>
            <a:chOff x="4852249" y="1154672"/>
            <a:chExt cx="3540273" cy="4213839"/>
          </a:xfrm>
        </p:grpSpPr>
        <p:pic>
          <p:nvPicPr>
            <p:cNvPr id="71" name="Google Shape;71;p3"/>
            <p:cNvPicPr preferRelativeResize="0"/>
            <p:nvPr/>
          </p:nvPicPr>
          <p:blipFill rotWithShape="1">
            <a:blip r:embed="rId4">
              <a:alphaModFix/>
            </a:blip>
            <a:srcRect b="0" l="0" r="0" t="0"/>
            <a:stretch/>
          </p:blipFill>
          <p:spPr>
            <a:xfrm>
              <a:off x="4880452" y="4192764"/>
              <a:ext cx="3512070" cy="1175747"/>
            </a:xfrm>
            <a:prstGeom prst="rect">
              <a:avLst/>
            </a:prstGeom>
            <a:noFill/>
            <a:ln>
              <a:noFill/>
            </a:ln>
          </p:spPr>
        </p:pic>
        <p:pic>
          <p:nvPicPr>
            <p:cNvPr id="72" name="Google Shape;72;p3"/>
            <p:cNvPicPr preferRelativeResize="0"/>
            <p:nvPr/>
          </p:nvPicPr>
          <p:blipFill rotWithShape="1">
            <a:blip r:embed="rId5">
              <a:alphaModFix/>
            </a:blip>
            <a:srcRect b="0" l="0" r="0" t="0"/>
            <a:stretch/>
          </p:blipFill>
          <p:spPr>
            <a:xfrm>
              <a:off x="4962155" y="3272039"/>
              <a:ext cx="3348664" cy="1098300"/>
            </a:xfrm>
            <a:prstGeom prst="rect">
              <a:avLst/>
            </a:prstGeom>
            <a:noFill/>
            <a:ln>
              <a:noFill/>
            </a:ln>
          </p:spPr>
        </p:pic>
        <p:pic>
          <p:nvPicPr>
            <p:cNvPr id="73" name="Google Shape;73;p3"/>
            <p:cNvPicPr preferRelativeResize="0"/>
            <p:nvPr/>
          </p:nvPicPr>
          <p:blipFill rotWithShape="1">
            <a:blip r:embed="rId6">
              <a:alphaModFix/>
            </a:blip>
            <a:srcRect b="0" l="0" r="0" t="0"/>
            <a:stretch/>
          </p:blipFill>
          <p:spPr>
            <a:xfrm>
              <a:off x="4852249" y="2145278"/>
              <a:ext cx="3458570" cy="1229714"/>
            </a:xfrm>
            <a:prstGeom prst="rect">
              <a:avLst/>
            </a:prstGeom>
            <a:noFill/>
            <a:ln>
              <a:noFill/>
            </a:ln>
          </p:spPr>
        </p:pic>
        <p:pic>
          <p:nvPicPr>
            <p:cNvPr id="74" name="Google Shape;74;p3"/>
            <p:cNvPicPr preferRelativeResize="0"/>
            <p:nvPr/>
          </p:nvPicPr>
          <p:blipFill rotWithShape="1">
            <a:blip r:embed="rId7">
              <a:alphaModFix/>
            </a:blip>
            <a:srcRect b="0" l="0" r="0" t="0"/>
            <a:stretch/>
          </p:blipFill>
          <p:spPr>
            <a:xfrm>
              <a:off x="4962155" y="1154672"/>
              <a:ext cx="3292823" cy="110512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4"/>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80" name="Google Shape;80;p4"/>
          <p:cNvSpPr txBox="1"/>
          <p:nvPr/>
        </p:nvSpPr>
        <p:spPr>
          <a:xfrm>
            <a:off x="3438971" y="417610"/>
            <a:ext cx="2147445"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Ansar Pledge</a:t>
            </a:r>
            <a:endParaRPr/>
          </a:p>
        </p:txBody>
      </p:sp>
      <p:sp>
        <p:nvSpPr>
          <p:cNvPr id="81" name="Google Shape;81;p4"/>
          <p:cNvSpPr txBox="1"/>
          <p:nvPr/>
        </p:nvSpPr>
        <p:spPr>
          <a:xfrm>
            <a:off x="326600" y="1453886"/>
            <a:ext cx="5432174" cy="992577"/>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500">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Ash-hadu • alla ilaha • illallahu • wahdahu • la sharika lahu •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wa ash-hadu • anna Muhammadan • ‘abduhu • wa rasuluh</a:t>
            </a:r>
            <a:endParaRPr sz="1500">
              <a:solidFill>
                <a:schemeClr val="dk1"/>
              </a:solidFill>
              <a:latin typeface="Calibri"/>
              <a:ea typeface="Calibri"/>
              <a:cs typeface="Calibri"/>
              <a:sym typeface="Calibri"/>
            </a:endParaRPr>
          </a:p>
        </p:txBody>
      </p:sp>
      <p:sp>
        <p:nvSpPr>
          <p:cNvPr id="82" name="Google Shape;82;p4"/>
          <p:cNvSpPr txBox="1"/>
          <p:nvPr/>
        </p:nvSpPr>
        <p:spPr>
          <a:xfrm>
            <a:off x="326600" y="2850778"/>
            <a:ext cx="8372185" cy="253146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6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6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I solemnly pledge • that I shall endeavor • throughout my life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for the propagation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and consolidation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of Ahmadiyyat in Islam,</a:t>
            </a:r>
            <a:r>
              <a:rPr i="1" lang="en-US" sz="1600">
                <a:solidFill>
                  <a:schemeClr val="dk1"/>
                </a:solidFill>
                <a:latin typeface="Helvetica Neue"/>
                <a:ea typeface="Helvetica Neue"/>
                <a:cs typeface="Helvetica Neue"/>
                <a:sym typeface="Helvetica Neue"/>
              </a:rPr>
              <a:t> • </a:t>
            </a:r>
            <a:r>
              <a:rPr lang="en-US" sz="1600">
                <a:solidFill>
                  <a:schemeClr val="dk1"/>
                </a:solidFill>
                <a:latin typeface="Calibri"/>
                <a:ea typeface="Calibri"/>
                <a:cs typeface="Calibri"/>
                <a:sym typeface="Calibri"/>
              </a:rPr>
              <a:t>and shall stand guard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in defense of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the institution of Khilafat.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 shall not hesitate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offer any sacrifice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in this regard.</a:t>
            </a:r>
            <a:r>
              <a:rPr i="1" lang="en-US" sz="1600">
                <a:solidFill>
                  <a:schemeClr val="dk1"/>
                </a:solidFill>
                <a:latin typeface="Helvetica Neue"/>
                <a:ea typeface="Helvetica Neue"/>
                <a:cs typeface="Helvetica Neue"/>
                <a:sym typeface="Helvetica Neue"/>
              </a:rPr>
              <a:t> </a:t>
            </a:r>
            <a:r>
              <a:rPr lang="en-US" sz="1600">
                <a:solidFill>
                  <a:schemeClr val="dk1"/>
                </a:solidFill>
                <a:latin typeface="Calibri"/>
                <a:ea typeface="Calibri"/>
                <a:cs typeface="Calibri"/>
                <a:sym typeface="Calibri"/>
              </a:rPr>
              <a:t>•</a:t>
            </a:r>
            <a:r>
              <a:rPr i="1" lang="en-US" sz="1600">
                <a:solidFill>
                  <a:schemeClr val="dk1"/>
                </a:solidFill>
                <a:latin typeface="Helvetica Neue"/>
                <a:ea typeface="Helvetica Neue"/>
                <a:cs typeface="Helvetica Neue"/>
                <a:sym typeface="Helvetica Neue"/>
              </a:rPr>
              <a:t> </a:t>
            </a:r>
            <a:r>
              <a:rPr lang="en-US" sz="1600">
                <a:solidFill>
                  <a:schemeClr val="dk1"/>
                </a:solidFill>
                <a:latin typeface="Calibri"/>
                <a:ea typeface="Calibri"/>
                <a:cs typeface="Calibri"/>
                <a:sym typeface="Calibri"/>
              </a:rPr>
              <a:t>Moreover,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I shall exhort my children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always remain dedicated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and devoted </a:t>
            </a:r>
            <a:r>
              <a:rPr i="1" lang="en-US" sz="1600">
                <a:solidFill>
                  <a:schemeClr val="dk1"/>
                </a:solidFill>
                <a:latin typeface="Helvetica Neue"/>
                <a:ea typeface="Helvetica Neue"/>
                <a:cs typeface="Helvetica Neue"/>
                <a:sym typeface="Helvetica Neue"/>
              </a:rPr>
              <a:t>•</a:t>
            </a:r>
            <a:r>
              <a:rPr lang="en-US" sz="1600">
                <a:solidFill>
                  <a:schemeClr val="dk1"/>
                </a:solidFill>
                <a:latin typeface="Calibri"/>
                <a:ea typeface="Calibri"/>
                <a:cs typeface="Calibri"/>
                <a:sym typeface="Calibri"/>
              </a:rPr>
              <a:t> to Khilafat. </a:t>
            </a:r>
            <a:r>
              <a:rPr i="1" lang="en-US" sz="1600">
                <a:solidFill>
                  <a:schemeClr val="dk1"/>
                </a:solidFill>
                <a:latin typeface="Helvetica Neue"/>
                <a:ea typeface="Helvetica Neue"/>
                <a:cs typeface="Helvetica Neue"/>
                <a:sym typeface="Helvetica Neue"/>
              </a:rPr>
              <a:t>• Insha’allah</a:t>
            </a:r>
            <a:r>
              <a:rPr lang="en-US" sz="1600">
                <a:solidFill>
                  <a:schemeClr val="dk1"/>
                </a:solidFill>
                <a:latin typeface="Calibri"/>
                <a:ea typeface="Calibri"/>
                <a:cs typeface="Calibri"/>
                <a:sym typeface="Calibri"/>
              </a:rPr>
              <a:t>.</a:t>
            </a:r>
            <a:endParaRPr/>
          </a:p>
        </p:txBody>
      </p:sp>
      <p:pic>
        <p:nvPicPr>
          <p:cNvPr id="83" name="Google Shape;83;p4"/>
          <p:cNvPicPr preferRelativeResize="0"/>
          <p:nvPr/>
        </p:nvPicPr>
        <p:blipFill rotWithShape="1">
          <a:blip r:embed="rId4">
            <a:alphaModFix/>
          </a:blip>
          <a:srcRect b="0" l="0" r="0" t="0"/>
          <a:stretch/>
        </p:blipFill>
        <p:spPr>
          <a:xfrm>
            <a:off x="5586416" y="1527566"/>
            <a:ext cx="2791435" cy="8452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5"/>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89" name="Google Shape;89;p5"/>
          <p:cNvSpPr txBox="1"/>
          <p:nvPr/>
        </p:nvSpPr>
        <p:spPr>
          <a:xfrm>
            <a:off x="3447023" y="432777"/>
            <a:ext cx="4054313"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The Holy Quran Segment</a:t>
            </a:r>
            <a:endParaRPr b="1" sz="3000">
              <a:solidFill>
                <a:srgbClr val="FFFFFF"/>
              </a:solidFill>
              <a:latin typeface="Calibri"/>
              <a:ea typeface="Calibri"/>
              <a:cs typeface="Calibri"/>
              <a:sym typeface="Calibri"/>
            </a:endParaRPr>
          </a:p>
        </p:txBody>
      </p:sp>
      <p:sp>
        <p:nvSpPr>
          <p:cNvPr id="90" name="Google Shape;90;p5"/>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91" name="Google Shape;91;p5"/>
          <p:cNvSpPr/>
          <p:nvPr/>
        </p:nvSpPr>
        <p:spPr>
          <a:xfrm>
            <a:off x="387159" y="2276180"/>
            <a:ext cx="4735800" cy="17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00">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sz="21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by commentary and discussion</a:t>
            </a:r>
            <a:endParaRPr/>
          </a:p>
        </p:txBody>
      </p:sp>
      <p:pic>
        <p:nvPicPr>
          <p:cNvPr id="92" name="Google Shape;92;p5"/>
          <p:cNvPicPr preferRelativeResize="0"/>
          <p:nvPr/>
        </p:nvPicPr>
        <p:blipFill rotWithShape="1">
          <a:blip r:embed="rId4">
            <a:alphaModFix/>
          </a:blip>
          <a:srcRect b="0" l="0" r="0" t="0"/>
          <a:stretch/>
        </p:blipFill>
        <p:spPr>
          <a:xfrm>
            <a:off x="5238467" y="180397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6"/>
          <p:cNvSpPr txBox="1"/>
          <p:nvPr>
            <p:ph type="title"/>
          </p:nvPr>
        </p:nvSpPr>
        <p:spPr>
          <a:xfrm>
            <a:off x="3365491" y="437053"/>
            <a:ext cx="4171952" cy="383721"/>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3000"/>
              <a:buFont typeface="Calibri"/>
              <a:buNone/>
            </a:pPr>
            <a:r>
              <a:rPr b="1" i="0" lang="en-US" sz="3000" u="none" cap="none" strike="noStrike">
                <a:solidFill>
                  <a:srgbClr val="FFFFFF"/>
                </a:solidFill>
                <a:latin typeface="Calibri"/>
                <a:ea typeface="Calibri"/>
                <a:cs typeface="Calibri"/>
                <a:sym typeface="Calibri"/>
              </a:rPr>
              <a:t>Verses Recited Earlier</a:t>
            </a:r>
            <a:endParaRPr b="1" i="0" sz="3000" u="none" cap="none" strike="noStrike">
              <a:solidFill>
                <a:srgbClr val="FFFFFF"/>
              </a:solidFill>
              <a:latin typeface="Calibri"/>
              <a:ea typeface="Calibri"/>
              <a:cs typeface="Calibri"/>
              <a:sym typeface="Calibri"/>
            </a:endParaRPr>
          </a:p>
        </p:txBody>
      </p:sp>
      <p:grpSp>
        <p:nvGrpSpPr>
          <p:cNvPr id="98" name="Google Shape;98;p6"/>
          <p:cNvGrpSpPr/>
          <p:nvPr/>
        </p:nvGrpSpPr>
        <p:grpSpPr>
          <a:xfrm>
            <a:off x="5348358" y="1373495"/>
            <a:ext cx="3321331" cy="3953242"/>
            <a:chOff x="4852249" y="1154672"/>
            <a:chExt cx="3540273" cy="4213839"/>
          </a:xfrm>
        </p:grpSpPr>
        <p:pic>
          <p:nvPicPr>
            <p:cNvPr id="99" name="Google Shape;99;p6"/>
            <p:cNvPicPr preferRelativeResize="0"/>
            <p:nvPr/>
          </p:nvPicPr>
          <p:blipFill rotWithShape="1">
            <a:blip r:embed="rId4">
              <a:alphaModFix/>
            </a:blip>
            <a:srcRect b="0" l="0" r="0" t="0"/>
            <a:stretch/>
          </p:blipFill>
          <p:spPr>
            <a:xfrm>
              <a:off x="4880452" y="4192764"/>
              <a:ext cx="3512070" cy="1175747"/>
            </a:xfrm>
            <a:prstGeom prst="rect">
              <a:avLst/>
            </a:prstGeom>
            <a:noFill/>
            <a:ln>
              <a:noFill/>
            </a:ln>
          </p:spPr>
        </p:pic>
        <p:pic>
          <p:nvPicPr>
            <p:cNvPr id="100" name="Google Shape;100;p6"/>
            <p:cNvPicPr preferRelativeResize="0"/>
            <p:nvPr/>
          </p:nvPicPr>
          <p:blipFill rotWithShape="1">
            <a:blip r:embed="rId5">
              <a:alphaModFix/>
            </a:blip>
            <a:srcRect b="0" l="0" r="0" t="0"/>
            <a:stretch/>
          </p:blipFill>
          <p:spPr>
            <a:xfrm>
              <a:off x="4962155" y="3272039"/>
              <a:ext cx="3348664" cy="1098300"/>
            </a:xfrm>
            <a:prstGeom prst="rect">
              <a:avLst/>
            </a:prstGeom>
            <a:noFill/>
            <a:ln>
              <a:noFill/>
            </a:ln>
          </p:spPr>
        </p:pic>
        <p:pic>
          <p:nvPicPr>
            <p:cNvPr id="101" name="Google Shape;101;p6"/>
            <p:cNvPicPr preferRelativeResize="0"/>
            <p:nvPr/>
          </p:nvPicPr>
          <p:blipFill rotWithShape="1">
            <a:blip r:embed="rId6">
              <a:alphaModFix/>
            </a:blip>
            <a:srcRect b="0" l="0" r="0" t="0"/>
            <a:stretch/>
          </p:blipFill>
          <p:spPr>
            <a:xfrm>
              <a:off x="4852249" y="2145278"/>
              <a:ext cx="3458570" cy="1229714"/>
            </a:xfrm>
            <a:prstGeom prst="rect">
              <a:avLst/>
            </a:prstGeom>
            <a:noFill/>
            <a:ln>
              <a:noFill/>
            </a:ln>
          </p:spPr>
        </p:pic>
        <p:pic>
          <p:nvPicPr>
            <p:cNvPr id="102" name="Google Shape;102;p6"/>
            <p:cNvPicPr preferRelativeResize="0"/>
            <p:nvPr/>
          </p:nvPicPr>
          <p:blipFill rotWithShape="1">
            <a:blip r:embed="rId7">
              <a:alphaModFix/>
            </a:blip>
            <a:srcRect b="0" l="0" r="0" t="0"/>
            <a:stretch/>
          </p:blipFill>
          <p:spPr>
            <a:xfrm>
              <a:off x="4962155" y="1154672"/>
              <a:ext cx="3292823" cy="1105126"/>
            </a:xfrm>
            <a:prstGeom prst="rect">
              <a:avLst/>
            </a:prstGeom>
            <a:noFill/>
            <a:ln>
              <a:noFill/>
            </a:ln>
          </p:spPr>
        </p:pic>
      </p:grpSp>
      <p:sp>
        <p:nvSpPr>
          <p:cNvPr id="103" name="Google Shape;103;p6"/>
          <p:cNvSpPr/>
          <p:nvPr/>
        </p:nvSpPr>
        <p:spPr>
          <a:xfrm>
            <a:off x="488398" y="1478604"/>
            <a:ext cx="402612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Roboto"/>
                <a:ea typeface="Roboto"/>
                <a:cs typeface="Roboto"/>
                <a:sym typeface="Roboto"/>
              </a:rPr>
              <a:t>Whatever is in the heavens and whatever is in the earth glorifies Allah; and He is the Mighty, the Wise</a:t>
            </a:r>
            <a:endParaRPr sz="1600">
              <a:solidFill>
                <a:schemeClr val="dk1"/>
              </a:solidFill>
              <a:latin typeface="Calibri"/>
              <a:ea typeface="Calibri"/>
              <a:cs typeface="Calibri"/>
              <a:sym typeface="Calibri"/>
            </a:endParaRPr>
          </a:p>
        </p:txBody>
      </p:sp>
      <p:sp>
        <p:nvSpPr>
          <p:cNvPr id="104" name="Google Shape;104;p6"/>
          <p:cNvSpPr/>
          <p:nvPr/>
        </p:nvSpPr>
        <p:spPr>
          <a:xfrm>
            <a:off x="516453" y="2491419"/>
            <a:ext cx="397000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Roboto"/>
                <a:ea typeface="Roboto"/>
                <a:cs typeface="Roboto"/>
                <a:sym typeface="Roboto"/>
              </a:rPr>
              <a:t>O ye who believe! why do you say what you do not?</a:t>
            </a:r>
            <a:endParaRPr sz="1600">
              <a:solidFill>
                <a:schemeClr val="dk1"/>
              </a:solidFill>
              <a:latin typeface="Calibri"/>
              <a:ea typeface="Calibri"/>
              <a:cs typeface="Calibri"/>
              <a:sym typeface="Calibri"/>
            </a:endParaRPr>
          </a:p>
        </p:txBody>
      </p:sp>
      <p:sp>
        <p:nvSpPr>
          <p:cNvPr id="105" name="Google Shape;105;p6"/>
          <p:cNvSpPr/>
          <p:nvPr/>
        </p:nvSpPr>
        <p:spPr>
          <a:xfrm>
            <a:off x="544509" y="3223180"/>
            <a:ext cx="41158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Roboto"/>
                <a:ea typeface="Roboto"/>
                <a:cs typeface="Roboto"/>
                <a:sym typeface="Roboto"/>
              </a:rPr>
              <a:t>Most hateful is it in the sight of Allah that you say what you do not.</a:t>
            </a:r>
            <a:endParaRPr sz="1600">
              <a:solidFill>
                <a:schemeClr val="dk1"/>
              </a:solidFill>
              <a:latin typeface="Calibri"/>
              <a:ea typeface="Calibri"/>
              <a:cs typeface="Calibri"/>
              <a:sym typeface="Calibri"/>
            </a:endParaRPr>
          </a:p>
        </p:txBody>
      </p:sp>
      <p:sp>
        <p:nvSpPr>
          <p:cNvPr id="106" name="Google Shape;106;p6"/>
          <p:cNvSpPr/>
          <p:nvPr/>
        </p:nvSpPr>
        <p:spPr>
          <a:xfrm>
            <a:off x="516453" y="3989773"/>
            <a:ext cx="411584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Roboto"/>
                <a:ea typeface="Roboto"/>
                <a:cs typeface="Roboto"/>
                <a:sym typeface="Roboto"/>
              </a:rPr>
              <a:t>Verily, Allah loves those who fight in His cause arrayed in </a:t>
            </a:r>
            <a:r>
              <a:rPr i="1" lang="en-US" sz="1600">
                <a:solidFill>
                  <a:schemeClr val="dk1"/>
                </a:solidFill>
                <a:latin typeface="Roboto"/>
                <a:ea typeface="Roboto"/>
                <a:cs typeface="Roboto"/>
                <a:sym typeface="Roboto"/>
              </a:rPr>
              <a:t>solid</a:t>
            </a:r>
            <a:r>
              <a:rPr lang="en-US" sz="1600">
                <a:solidFill>
                  <a:schemeClr val="dk1"/>
                </a:solidFill>
                <a:latin typeface="Roboto"/>
                <a:ea typeface="Roboto"/>
                <a:cs typeface="Roboto"/>
                <a:sym typeface="Roboto"/>
              </a:rPr>
              <a:t> ranks, as though they were a </a:t>
            </a:r>
            <a:r>
              <a:rPr i="1" lang="en-US" sz="1600">
                <a:solidFill>
                  <a:schemeClr val="dk1"/>
                </a:solidFill>
                <a:latin typeface="Roboto"/>
                <a:ea typeface="Roboto"/>
                <a:cs typeface="Roboto"/>
                <a:sym typeface="Roboto"/>
              </a:rPr>
              <a:t>strong</a:t>
            </a:r>
            <a:r>
              <a:rPr lang="en-US" sz="1600">
                <a:solidFill>
                  <a:schemeClr val="dk1"/>
                </a:solidFill>
                <a:latin typeface="Roboto"/>
                <a:ea typeface="Roboto"/>
                <a:cs typeface="Roboto"/>
                <a:sym typeface="Roboto"/>
              </a:rPr>
              <a:t> structure cemented with </a:t>
            </a:r>
            <a:r>
              <a:rPr i="1" lang="en-US" sz="1600">
                <a:solidFill>
                  <a:schemeClr val="dk1"/>
                </a:solidFill>
                <a:latin typeface="Roboto"/>
                <a:ea typeface="Roboto"/>
                <a:cs typeface="Roboto"/>
                <a:sym typeface="Roboto"/>
              </a:rPr>
              <a:t>molten</a:t>
            </a:r>
            <a:r>
              <a:rPr lang="en-US" sz="1600">
                <a:solidFill>
                  <a:schemeClr val="dk1"/>
                </a:solidFill>
                <a:latin typeface="Roboto"/>
                <a:ea typeface="Roboto"/>
                <a:cs typeface="Roboto"/>
                <a:sym typeface="Roboto"/>
              </a:rPr>
              <a:t> lead. </a:t>
            </a:r>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a:p>
            <a:pPr indent="0" lvl="0" marL="0" marR="0" rtl="0" algn="l">
              <a:spcBef>
                <a:spcPts val="0"/>
              </a:spcBef>
              <a:spcAft>
                <a:spcPts val="0"/>
              </a:spcAft>
              <a:buNone/>
            </a:pPr>
            <a:r>
              <a:rPr lang="en-US" sz="1600">
                <a:solidFill>
                  <a:schemeClr val="dk1"/>
                </a:solidFill>
                <a:latin typeface="Roboto"/>
                <a:ea typeface="Roboto"/>
                <a:cs typeface="Roboto"/>
                <a:sym typeface="Roboto"/>
              </a:rPr>
              <a:t>(61:2-5)</a:t>
            </a:r>
            <a:endParaRPr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7"/>
          <p:cNvSpPr txBox="1"/>
          <p:nvPr>
            <p:ph type="title"/>
          </p:nvPr>
        </p:nvSpPr>
        <p:spPr>
          <a:xfrm>
            <a:off x="2104611" y="924339"/>
            <a:ext cx="8229600" cy="857251"/>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400"/>
              <a:buFont typeface="Calibri"/>
              <a:buNone/>
            </a:pPr>
            <a:r>
              <a:rPr lang="en-US" sz="2400">
                <a:solidFill>
                  <a:schemeClr val="lt1"/>
                </a:solidFill>
              </a:rPr>
              <a:t>Understanding the verse</a:t>
            </a:r>
            <a:endParaRPr/>
          </a:p>
        </p:txBody>
      </p:sp>
      <p:sp>
        <p:nvSpPr>
          <p:cNvPr id="112" name="Google Shape;112;p7"/>
          <p:cNvSpPr txBox="1"/>
          <p:nvPr>
            <p:ph idx="1" type="body"/>
          </p:nvPr>
        </p:nvSpPr>
        <p:spPr>
          <a:xfrm>
            <a:off x="387625" y="2683567"/>
            <a:ext cx="8045726" cy="1841223"/>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2400"/>
              <a:buChar char="•"/>
            </a:pPr>
            <a:r>
              <a:rPr lang="en-US"/>
              <a:t>How can one prove the truth of the Holy Prophet (peace and blessings of Allah be on him) based on 61:3</a:t>
            </a:r>
            <a:endParaRPr/>
          </a:p>
          <a:p>
            <a:pPr indent="-257175" lvl="0" marL="257175" rtl="0" algn="l">
              <a:lnSpc>
                <a:spcPct val="100000"/>
              </a:lnSpc>
              <a:spcBef>
                <a:spcPts val="525"/>
              </a:spcBef>
              <a:spcAft>
                <a:spcPts val="0"/>
              </a:spcAft>
              <a:buClr>
                <a:srgbClr val="000000"/>
              </a:buClr>
              <a:buSzPts val="2400"/>
              <a:buChar char="•"/>
            </a:pPr>
            <a:r>
              <a:rPr lang="en-US"/>
              <a:t>Despite doing Bai’at of Promised Messiah (peace be on him), can one incur wrath of Allah? </a:t>
            </a:r>
            <a:endParaRPr/>
          </a:p>
        </p:txBody>
      </p:sp>
      <p:sp>
        <p:nvSpPr>
          <p:cNvPr id="113" name="Google Shape;113;p7"/>
          <p:cNvSpPr txBox="1"/>
          <p:nvPr/>
        </p:nvSpPr>
        <p:spPr>
          <a:xfrm>
            <a:off x="457200" y="1473219"/>
            <a:ext cx="8229600" cy="85725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300"/>
              <a:buFont typeface="Calibri"/>
              <a:buNone/>
            </a:pPr>
            <a:r>
              <a:rPr b="0" i="0" lang="en-US" sz="3300" u="none" cap="none" strike="noStrike">
                <a:solidFill>
                  <a:srgbClr val="000000"/>
                </a:solidFill>
                <a:latin typeface="Calibri"/>
                <a:ea typeface="Calibri"/>
                <a:cs typeface="Calibri"/>
                <a:sym typeface="Calibri"/>
              </a:rPr>
              <a:t>Commentary</a:t>
            </a:r>
            <a:endParaRPr b="0" i="0" sz="33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8"/>
          <p:cNvSpPr txBox="1"/>
          <p:nvPr>
            <p:ph type="title"/>
          </p:nvPr>
        </p:nvSpPr>
        <p:spPr>
          <a:xfrm>
            <a:off x="3235187" y="924340"/>
            <a:ext cx="5585792" cy="760343"/>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chemeClr val="lt1"/>
              </a:buClr>
              <a:buSzPts val="2700"/>
              <a:buFont typeface="Calibri"/>
              <a:buNone/>
            </a:pPr>
            <a:r>
              <a:rPr lang="en-US" sz="2700">
                <a:solidFill>
                  <a:schemeClr val="lt1"/>
                </a:solidFill>
              </a:rPr>
              <a:t>Commentary</a:t>
            </a:r>
            <a:endParaRPr/>
          </a:p>
        </p:txBody>
      </p:sp>
      <p:sp>
        <p:nvSpPr>
          <p:cNvPr id="119" name="Google Shape;119;p8"/>
          <p:cNvSpPr txBox="1"/>
          <p:nvPr>
            <p:ph idx="1" type="body"/>
          </p:nvPr>
        </p:nvSpPr>
        <p:spPr>
          <a:xfrm>
            <a:off x="384931" y="2474317"/>
            <a:ext cx="8229600" cy="3394472"/>
          </a:xfrm>
          <a:prstGeom prst="rect">
            <a:avLst/>
          </a:prstGeom>
          <a:noFill/>
          <a:ln>
            <a:noFill/>
          </a:ln>
        </p:spPr>
        <p:txBody>
          <a:bodyPr anchorCtr="0" anchor="t" bIns="45700" lIns="45700" spcFirstLastPara="1" rIns="45700" wrap="square" tIns="45700">
            <a:normAutofit/>
          </a:bodyPr>
          <a:lstStyle/>
          <a:p>
            <a:pPr indent="-257175" lvl="0" marL="257175" rtl="0" algn="l">
              <a:lnSpc>
                <a:spcPct val="100000"/>
              </a:lnSpc>
              <a:spcBef>
                <a:spcPts val="0"/>
              </a:spcBef>
              <a:spcAft>
                <a:spcPts val="0"/>
              </a:spcAft>
              <a:buClr>
                <a:srgbClr val="000000"/>
              </a:buClr>
              <a:buSzPts val="1950"/>
              <a:buChar char="•"/>
            </a:pPr>
            <a:r>
              <a:rPr lang="en-US" sz="1950"/>
              <a:t>This verse teaches us a great lesson. Words do not carry much weight unless accompanied by corresponding actions. The fact that the Holy Prophet </a:t>
            </a:r>
            <a:r>
              <a:rPr lang="en-US" sz="1500"/>
              <a:t>(peace and blessings of Allah be on him)</a:t>
            </a:r>
            <a:r>
              <a:rPr lang="en-US" sz="1950"/>
              <a:t> was so successful and loved by his companions proves that he acted on all the advice he gave them. </a:t>
            </a:r>
            <a:endParaRPr/>
          </a:p>
          <a:p>
            <a:pPr indent="-257175" lvl="0" marL="257175" rtl="0" algn="l">
              <a:lnSpc>
                <a:spcPct val="100000"/>
              </a:lnSpc>
              <a:spcBef>
                <a:spcPts val="525"/>
              </a:spcBef>
              <a:spcAft>
                <a:spcPts val="0"/>
              </a:spcAft>
              <a:buClr>
                <a:srgbClr val="000000"/>
              </a:buClr>
              <a:buSzPts val="1950"/>
              <a:buChar char="•"/>
            </a:pPr>
            <a:r>
              <a:rPr lang="en-US" sz="1950"/>
              <a:t>The Promised Messiah </a:t>
            </a:r>
            <a:r>
              <a:rPr lang="en-US" sz="1500"/>
              <a:t>(peace be on him) </a:t>
            </a:r>
            <a:r>
              <a:rPr lang="en-US" sz="1950"/>
              <a:t>has repeatedly said that verbal claim of pledging allegiance does not carry much weight unless accompanied by actions in accordance with his teachings. In fact, based on 61:4, one can incur displeasure of Allah if one does not act upon the teachings of the Promised Messiah </a:t>
            </a:r>
            <a:r>
              <a:rPr lang="en-US" sz="1500"/>
              <a:t>(peace be on him) </a:t>
            </a:r>
            <a:r>
              <a:rPr lang="en-US" sz="1950"/>
              <a:t>after pledging allegiance to him</a:t>
            </a:r>
            <a:endParaRPr/>
          </a:p>
          <a:p>
            <a:pPr indent="-104775" lvl="0" marL="257175" rtl="0" algn="l">
              <a:lnSpc>
                <a:spcPct val="100000"/>
              </a:lnSpc>
              <a:spcBef>
                <a:spcPts val="525"/>
              </a:spcBef>
              <a:spcAft>
                <a:spcPts val="0"/>
              </a:spcAft>
              <a:buClr>
                <a:srgbClr val="000000"/>
              </a:buClr>
              <a:buSzPts val="2400"/>
              <a:buNone/>
            </a:pPr>
            <a:r>
              <a:t/>
            </a:r>
            <a:endParaRPr/>
          </a:p>
        </p:txBody>
      </p:sp>
      <p:sp>
        <p:nvSpPr>
          <p:cNvPr id="120" name="Google Shape;120;p8"/>
          <p:cNvSpPr txBox="1"/>
          <p:nvPr/>
        </p:nvSpPr>
        <p:spPr>
          <a:xfrm>
            <a:off x="457200" y="1473219"/>
            <a:ext cx="8229600" cy="85725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300"/>
              <a:buFont typeface="Calibri"/>
              <a:buNone/>
            </a:pPr>
            <a:r>
              <a:rPr b="0" i="0" lang="en-US" sz="3300" u="none" cap="none" strike="noStrike">
                <a:solidFill>
                  <a:srgbClr val="000000"/>
                </a:solidFill>
                <a:latin typeface="Calibri"/>
                <a:ea typeface="Calibri"/>
                <a:cs typeface="Calibri"/>
                <a:sym typeface="Calibri"/>
              </a:rPr>
              <a:t>Commentary</a:t>
            </a:r>
            <a:endParaRPr b="0" i="0" sz="33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 name="Shape 124"/>
        <p:cNvGrpSpPr/>
        <p:nvPr/>
      </p:nvGrpSpPr>
      <p:grpSpPr>
        <a:xfrm>
          <a:off x="0" y="0"/>
          <a:ext cx="0" cy="0"/>
          <a:chOff x="0" y="0"/>
          <a:chExt cx="0" cy="0"/>
        </a:xfrm>
      </p:grpSpPr>
      <p:pic>
        <p:nvPicPr>
          <p:cNvPr id="125" name="Google Shape;125;p9"/>
          <p:cNvPicPr preferRelativeResize="0"/>
          <p:nvPr/>
        </p:nvPicPr>
        <p:blipFill rotWithShape="1">
          <a:blip r:embed="rId4">
            <a:alphaModFix/>
          </a:blip>
          <a:srcRect b="0" l="0" r="0" t="0"/>
          <a:stretch/>
        </p:blipFill>
        <p:spPr>
          <a:xfrm>
            <a:off x="4735472" y="2282212"/>
            <a:ext cx="3265529" cy="2119155"/>
          </a:xfrm>
          <a:prstGeom prst="rect">
            <a:avLst/>
          </a:prstGeom>
          <a:noFill/>
          <a:ln>
            <a:noFill/>
          </a:ln>
        </p:spPr>
      </p:pic>
      <p:sp>
        <p:nvSpPr>
          <p:cNvPr id="126" name="Google Shape;126;p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27" name="Google Shape;127;p9"/>
          <p:cNvSpPr txBox="1"/>
          <p:nvPr/>
        </p:nvSpPr>
        <p:spPr>
          <a:xfrm>
            <a:off x="3408431" y="348612"/>
            <a:ext cx="4519092"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000">
                <a:solidFill>
                  <a:srgbClr val="FFFFFF"/>
                </a:solidFill>
                <a:latin typeface="Calibri"/>
                <a:ea typeface="Calibri"/>
                <a:cs typeface="Calibri"/>
                <a:sym typeface="Calibri"/>
              </a:rPr>
              <a:t>Khalifa’s guidance (aba)</a:t>
            </a:r>
            <a:endParaRPr b="1" sz="3000">
              <a:solidFill>
                <a:srgbClr val="FFFFFF"/>
              </a:solidFill>
              <a:latin typeface="Calibri"/>
              <a:ea typeface="Calibri"/>
              <a:cs typeface="Calibri"/>
              <a:sym typeface="Calibri"/>
            </a:endParaRPr>
          </a:p>
        </p:txBody>
      </p:sp>
      <p:sp>
        <p:nvSpPr>
          <p:cNvPr id="128" name="Google Shape;128;p9"/>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29" name="Google Shape;129;p9"/>
          <p:cNvSpPr/>
          <p:nvPr/>
        </p:nvSpPr>
        <p:spPr>
          <a:xfrm>
            <a:off x="431304" y="2510792"/>
            <a:ext cx="4214192"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15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It contains the following items:</a:t>
            </a:r>
            <a:endParaRPr sz="135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Scenario, question and discussion (2 slides)</a:t>
            </a:r>
            <a:endParaRPr/>
          </a:p>
          <a:p>
            <a:pPr indent="-385763" lvl="0" marL="385763" marR="0" rtl="0" algn="l">
              <a:spcBef>
                <a:spcPts val="0"/>
              </a:spcBef>
              <a:spcAft>
                <a:spcPts val="0"/>
              </a:spcAft>
              <a:buClr>
                <a:schemeClr val="dk1"/>
              </a:buClr>
              <a:buSzPts val="1350"/>
              <a:buFont typeface="Helvetica Neue"/>
              <a:buAutoNum type="arabicPeriod"/>
            </a:pPr>
            <a:r>
              <a:rPr lang="en-US" sz="1350">
                <a:solidFill>
                  <a:schemeClr val="dk1"/>
                </a:solidFill>
                <a:latin typeface="Calibri"/>
                <a:ea typeface="Calibri"/>
                <a:cs typeface="Calibri"/>
                <a:sym typeface="Calibri"/>
              </a:rPr>
              <a:t>Guidance from the Khalifa (1 slide)</a:t>
            </a:r>
            <a:endParaRPr/>
          </a:p>
          <a:p>
            <a:pPr indent="-385763" lvl="0" marL="385763" marR="0" rtl="0" algn="l">
              <a:spcBef>
                <a:spcPts val="0"/>
              </a:spcBef>
              <a:spcAft>
                <a:spcPts val="0"/>
              </a:spcAft>
              <a:buClr>
                <a:schemeClr val="dk1"/>
              </a:buClr>
              <a:buSzPts val="1400"/>
              <a:buFont typeface="Helvetica Neue"/>
              <a:buAutoNum type="arabicPeriod"/>
            </a:pPr>
            <a:r>
              <a:rPr lang="en-US" sz="1400">
                <a:solidFill>
                  <a:schemeClr val="dk1"/>
                </a:solidFill>
                <a:latin typeface="Calibri"/>
                <a:ea typeface="Calibri"/>
                <a:cs typeface="Calibri"/>
                <a:sym typeface="Calibri"/>
              </a:rPr>
              <a:t>Take home message from the speech (1 slide)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2021-11-05T22:04:05Z</dcterms:created>
  <dc:creator>Mansoor Qureshi</dc:creator>
</cp:coreProperties>
</file>