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32"/>
  </p:notesMasterIdLst>
  <p:sldIdLst>
    <p:sldId id="266" r:id="rId3"/>
    <p:sldId id="256" r:id="rId4"/>
    <p:sldId id="257" r:id="rId5"/>
    <p:sldId id="258" r:id="rId6"/>
    <p:sldId id="260" r:id="rId7"/>
    <p:sldId id="281" r:id="rId8"/>
    <p:sldId id="282" r:id="rId9"/>
    <p:sldId id="272" r:id="rId10"/>
    <p:sldId id="261" r:id="rId11"/>
    <p:sldId id="262" r:id="rId12"/>
    <p:sldId id="288" r:id="rId13"/>
    <p:sldId id="259" r:id="rId14"/>
    <p:sldId id="283" r:id="rId15"/>
    <p:sldId id="263" r:id="rId16"/>
    <p:sldId id="273" r:id="rId17"/>
    <p:sldId id="284" r:id="rId18"/>
    <p:sldId id="264" r:id="rId19"/>
    <p:sldId id="285" r:id="rId20"/>
    <p:sldId id="265" r:id="rId21"/>
    <p:sldId id="274" r:id="rId22"/>
    <p:sldId id="286" r:id="rId23"/>
    <p:sldId id="289" r:id="rId24"/>
    <p:sldId id="287" r:id="rId25"/>
    <p:sldId id="276" r:id="rId26"/>
    <p:sldId id="277" r:id="rId27"/>
    <p:sldId id="278" r:id="rId28"/>
    <p:sldId id="279" r:id="rId29"/>
    <p:sldId id="280" r:id="rId30"/>
    <p:sldId id="26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F6EF6-CD3D-401D-85BB-0A757C96CA6B}" type="datetimeFigureOut">
              <a:rPr lang="en-US" smtClean="0"/>
              <a:t>12/26/2024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48CC89-6787-4871-B592-684089F95AA1}" type="slidenum">
              <a:rPr lang="en-US" smtClean="0"/>
              <a:t>‹#›</a:t>
            </a:fld>
            <a:endParaRPr lang="en-US"/>
          </a:p>
        </p:txBody>
      </p:sp>
    </p:spTree>
    <p:extLst>
      <p:ext uri="{BB962C8B-B14F-4D97-AF65-F5344CB8AC3E}">
        <p14:creationId xmlns:p14="http://schemas.microsoft.com/office/powerpoint/2010/main" val="19624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D6510-9BB6-4E74-A085-5709E197F6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829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B4EF2567-3FF3-487B-8A8E-704BCBABAFFE}" type="datetime1">
              <a:rPr lang="en-US" smtClean="0"/>
              <a:t>12/26/2024</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950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B76E21CE-84AC-4089-A16B-211FA8748D36}" type="datetime1">
              <a:rPr lang="en-US" smtClean="0"/>
              <a:t>12/26/2024</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72779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495EADB9-54A5-4ADA-9337-C55C27236FE1}" type="datetime1">
              <a:rPr lang="en-US" smtClean="0"/>
              <a:t>12/26/2024</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96064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1" name="Body Level One…"/>
          <p:cNvSpPr txBox="1">
            <a:spLocks noGrp="1"/>
          </p:cNvSpPr>
          <p:nvPr>
            <p:ph type="body" sz="half" idx="1" hasCustomPrompt="1"/>
          </p:nvPr>
        </p:nvSpPr>
        <p:spPr>
          <a:xfrm>
            <a:off x="603250" y="2124252"/>
            <a:ext cx="4889500" cy="4128315"/>
          </a:xfrm>
          <a:prstGeom prst="rect">
            <a:avLst/>
          </a:prstGeom>
        </p:spPr>
        <p:txBody>
          <a:bodyPr/>
          <a:lstStyle/>
          <a:p>
            <a:r>
              <a:t>Slide bullet text</a:t>
            </a:r>
          </a:p>
          <a:p>
            <a:pPr lvl="1"/>
            <a:endParaRPr/>
          </a:p>
          <a:p>
            <a:pPr lvl="2"/>
            <a:endParaRPr/>
          </a:p>
          <a:p>
            <a:pPr lvl="3"/>
            <a:endParaRPr/>
          </a:p>
          <a:p>
            <a:pPr lvl="4"/>
            <a:endParaRPr/>
          </a:p>
        </p:txBody>
      </p:sp>
      <p:sp>
        <p:nvSpPr>
          <p:cNvPr id="62" name="Small section of a modern shell bridge in Qingdao, Shandong, China with a partly cloudy sky above"/>
          <p:cNvSpPr>
            <a:spLocks noGrp="1"/>
          </p:cNvSpPr>
          <p:nvPr>
            <p:ph type="pic" idx="22"/>
          </p:nvPr>
        </p:nvSpPr>
        <p:spPr>
          <a:xfrm>
            <a:off x="4635500" y="631924"/>
            <a:ext cx="8386922" cy="5594103"/>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603250" y="539750"/>
            <a:ext cx="4889500" cy="71755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56369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Times New Roman"/>
                <a:ea typeface="Times New Roman"/>
                <a:cs typeface="Times New Roman"/>
                <a:sym typeface="Times New Roman"/>
              </a:defRPr>
            </a:lvl1pPr>
            <a:lvl2pPr marL="319462" indent="-6350">
              <a:spcBef>
                <a:spcPts val="0"/>
              </a:spcBef>
              <a:buSzTx/>
              <a:buNone/>
              <a:defRPr sz="4250" spc="-85">
                <a:latin typeface="Times New Roman"/>
                <a:ea typeface="Times New Roman"/>
                <a:cs typeface="Times New Roman"/>
                <a:sym typeface="Times New Roman"/>
              </a:defRPr>
            </a:lvl2pPr>
            <a:lvl3pPr marL="319462" indent="222250">
              <a:spcBef>
                <a:spcPts val="0"/>
              </a:spcBef>
              <a:buSzTx/>
              <a:buNone/>
              <a:defRPr sz="4250" spc="-85">
                <a:latin typeface="Times New Roman"/>
                <a:ea typeface="Times New Roman"/>
                <a:cs typeface="Times New Roman"/>
                <a:sym typeface="Times New Roman"/>
              </a:defRPr>
            </a:lvl3pPr>
            <a:lvl4pPr marL="319462" indent="450850">
              <a:spcBef>
                <a:spcPts val="0"/>
              </a:spcBef>
              <a:buSzTx/>
              <a:buNone/>
              <a:defRPr sz="4250" spc="-85">
                <a:latin typeface="Times New Roman"/>
                <a:ea typeface="Times New Roman"/>
                <a:cs typeface="Times New Roman"/>
                <a:sym typeface="Times New Roman"/>
              </a:defRPr>
            </a:lvl4pPr>
            <a:lvl5pPr marL="319462" indent="679450">
              <a:spcBef>
                <a:spcPts val="0"/>
              </a:spcBef>
              <a:buSzTx/>
              <a:buNone/>
              <a:defRPr sz="4250" spc="-85">
                <a:latin typeface="Times New Roman"/>
                <a:ea typeface="Times New Roman"/>
                <a:cs typeface="Times New Roman"/>
                <a:sym typeface="Times New Roman"/>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9355293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a:spLocks noGrp="1"/>
          </p:cNvSpPr>
          <p:nvPr>
            <p:ph type="pic" idx="21"/>
          </p:nvPr>
        </p:nvSpPr>
        <p:spPr>
          <a:xfrm>
            <a:off x="4635500" y="635000"/>
            <a:ext cx="8382000" cy="55880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275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4156-B269-7E74-6DEB-21466ABA0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E932E2-8581-661B-7022-011921F4B8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922602-23FC-C852-A87D-93226C2CF99F}"/>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097513D8-C656-CA7A-4F10-7AF743CF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A830D-DAE4-5E7F-850B-81015A8AD1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6644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1113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252279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08991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37104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E32F-F41B-EAF0-0ECF-767286305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E48FFF-2859-6707-7E2D-63CBC3A69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1784E-C31C-199A-C611-9FF1EF0B797F}"/>
              </a:ext>
            </a:extLst>
          </p:cNvPr>
          <p:cNvSpPr>
            <a:spLocks noGrp="1"/>
          </p:cNvSpPr>
          <p:nvPr>
            <p:ph type="dt" sz="half" idx="10"/>
          </p:nvPr>
        </p:nvSpPr>
        <p:spPr/>
        <p:txBody>
          <a:bodyPr/>
          <a:lstStyle/>
          <a:p>
            <a:fld id="{C9D67252-30EE-47BF-BD9C-B2CF2662BDF1}" type="datetime1">
              <a:rPr lang="en-US" smtClean="0"/>
              <a:t>12/26/2024</a:t>
            </a:fld>
            <a:endParaRPr lang="en-US"/>
          </a:p>
        </p:txBody>
      </p:sp>
      <p:sp>
        <p:nvSpPr>
          <p:cNvPr id="5" name="Footer Placeholder 4">
            <a:extLst>
              <a:ext uri="{FF2B5EF4-FFF2-40B4-BE49-F238E27FC236}">
                <a16:creationId xmlns:a16="http://schemas.microsoft.com/office/drawing/2014/main" id="{1DCA3906-EEB0-BF0B-E81A-B3E2C339F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3AE0-C554-6D1C-EE77-13B40A8CEE81}"/>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2705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944132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067917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005921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649362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C6CB0-9F19-F944-1533-121F4227B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37058F-E412-B9E1-F4EF-93085A32D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0CA674-FB9F-9E0B-8686-8F050D548D5F}"/>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FC789B9B-41B6-477E-506D-03825E829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0849F-0555-F0CD-BFDD-3BCE22A4C55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34573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25358F-7124-0D55-1B32-B5664B429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27F1AD-8AAE-4398-AC8B-FDF83D10B7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1BA0E3-ABFC-BC26-1AEA-4F716367849B}"/>
              </a:ext>
            </a:extLst>
          </p:cNvPr>
          <p:cNvSpPr>
            <a:spLocks noGrp="1"/>
          </p:cNvSpPr>
          <p:nvPr>
            <p:ph type="dt" sz="half" idx="10"/>
          </p:nvPr>
        </p:nvSpPr>
        <p:spPr/>
        <p:txBody>
          <a:body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AE0F0D7F-EB5F-8DE7-6370-0726FCFEC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FEB02B-FD2C-B3AC-72FA-B2355DC7E260}"/>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16968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AF8F8-2AC0-0236-2E74-51C599456C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4ED772-DE7A-7765-D1E5-570EBF1258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89C9A4-947C-AA73-86EC-34707E04B907}"/>
              </a:ext>
            </a:extLst>
          </p:cNvPr>
          <p:cNvSpPr>
            <a:spLocks noGrp="1"/>
          </p:cNvSpPr>
          <p:nvPr>
            <p:ph type="dt" sz="half" idx="10"/>
          </p:nvPr>
        </p:nvSpPr>
        <p:spPr/>
        <p:txBody>
          <a:bodyPr/>
          <a:lstStyle/>
          <a:p>
            <a:fld id="{F3DC1A99-9F58-4672-856A-540D1BEAFBB1}" type="datetime1">
              <a:rPr lang="en-US" smtClean="0"/>
              <a:t>12/26/2024</a:t>
            </a:fld>
            <a:endParaRPr lang="en-US"/>
          </a:p>
        </p:txBody>
      </p:sp>
      <p:sp>
        <p:nvSpPr>
          <p:cNvPr id="5" name="Footer Placeholder 4">
            <a:extLst>
              <a:ext uri="{FF2B5EF4-FFF2-40B4-BE49-F238E27FC236}">
                <a16:creationId xmlns:a16="http://schemas.microsoft.com/office/drawing/2014/main" id="{DA8BA292-37F8-8F97-37EB-6AD0A9C7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986D3-9C0B-D479-B31A-F92848EA22E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203212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B41F-6EFC-79B7-4A99-A6A27A31A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D4063-EAC8-9975-18EC-1CA9FBA28D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42BC6F-76DF-AA13-043B-A8D28D1182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EA7872-B8C5-58E1-07A8-B43CC36DF892}"/>
              </a:ext>
            </a:extLst>
          </p:cNvPr>
          <p:cNvSpPr>
            <a:spLocks noGrp="1"/>
          </p:cNvSpPr>
          <p:nvPr>
            <p:ph type="dt" sz="half" idx="10"/>
          </p:nvPr>
        </p:nvSpPr>
        <p:spPr/>
        <p:txBody>
          <a:bodyPr/>
          <a:lstStyle/>
          <a:p>
            <a:fld id="{ECAF6E56-2F66-4081-B4B0-4301801CBB90}" type="datetime1">
              <a:rPr lang="en-US" smtClean="0"/>
              <a:t>12/26/2024</a:t>
            </a:fld>
            <a:endParaRPr lang="en-US"/>
          </a:p>
        </p:txBody>
      </p:sp>
      <p:sp>
        <p:nvSpPr>
          <p:cNvPr id="6" name="Footer Placeholder 5">
            <a:extLst>
              <a:ext uri="{FF2B5EF4-FFF2-40B4-BE49-F238E27FC236}">
                <a16:creationId xmlns:a16="http://schemas.microsoft.com/office/drawing/2014/main" id="{3D0D4583-578D-6D64-E174-B2CC1A528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27D4FD-3FB7-5276-36B9-04B6F3398E9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24774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FAC-A15A-F411-4B37-929A490D1D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E49AF-0629-3E80-7C55-3FA466C2D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AF751B-D464-D132-D893-D548492A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AEEE5-8A1B-44DE-1E7D-F2C6985F3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9ADE12-05FF-BBBC-F6B5-DAF40A4CC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09C57-33A7-8646-5710-35A6A09DFD76}"/>
              </a:ext>
            </a:extLst>
          </p:cNvPr>
          <p:cNvSpPr>
            <a:spLocks noGrp="1"/>
          </p:cNvSpPr>
          <p:nvPr>
            <p:ph type="dt" sz="half" idx="10"/>
          </p:nvPr>
        </p:nvSpPr>
        <p:spPr/>
        <p:txBody>
          <a:bodyPr/>
          <a:lstStyle/>
          <a:p>
            <a:fld id="{7AAC93B5-8673-4688-A660-B3013127C178}" type="datetime1">
              <a:rPr lang="en-US" smtClean="0"/>
              <a:t>12/26/2024</a:t>
            </a:fld>
            <a:endParaRPr lang="en-US"/>
          </a:p>
        </p:txBody>
      </p:sp>
      <p:sp>
        <p:nvSpPr>
          <p:cNvPr id="8" name="Footer Placeholder 7">
            <a:extLst>
              <a:ext uri="{FF2B5EF4-FFF2-40B4-BE49-F238E27FC236}">
                <a16:creationId xmlns:a16="http://schemas.microsoft.com/office/drawing/2014/main" id="{F4CAC931-A0ED-16CA-A0C5-F4753B647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BB567-9297-0589-92A0-11F27C896F5F}"/>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44411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1486-2270-07EC-74D8-D21B4E08A0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B9B6C1-18BD-006B-9027-CA5CD364E27C}"/>
              </a:ext>
            </a:extLst>
          </p:cNvPr>
          <p:cNvSpPr>
            <a:spLocks noGrp="1"/>
          </p:cNvSpPr>
          <p:nvPr>
            <p:ph type="dt" sz="half" idx="10"/>
          </p:nvPr>
        </p:nvSpPr>
        <p:spPr/>
        <p:txBody>
          <a:bodyPr/>
          <a:lstStyle/>
          <a:p>
            <a:fld id="{CAC498A5-65BD-4697-849B-763F7F2E53EA}" type="datetime1">
              <a:rPr lang="en-US" smtClean="0"/>
              <a:t>12/26/2024</a:t>
            </a:fld>
            <a:endParaRPr lang="en-US"/>
          </a:p>
        </p:txBody>
      </p:sp>
      <p:sp>
        <p:nvSpPr>
          <p:cNvPr id="4" name="Footer Placeholder 3">
            <a:extLst>
              <a:ext uri="{FF2B5EF4-FFF2-40B4-BE49-F238E27FC236}">
                <a16:creationId xmlns:a16="http://schemas.microsoft.com/office/drawing/2014/main" id="{08C6F4DF-E727-23F3-9D65-7F8EA475C1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84D12-1C4F-C07B-4A06-43F3731D4ED7}"/>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100152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C2BA1-C589-62AF-4390-B47BCBB5C3A7}"/>
              </a:ext>
            </a:extLst>
          </p:cNvPr>
          <p:cNvSpPr>
            <a:spLocks noGrp="1"/>
          </p:cNvSpPr>
          <p:nvPr>
            <p:ph type="dt" sz="half" idx="10"/>
          </p:nvPr>
        </p:nvSpPr>
        <p:spPr/>
        <p:txBody>
          <a:bodyPr/>
          <a:lstStyle/>
          <a:p>
            <a:fld id="{CC357DDE-1BD4-4A39-8967-06868BF26F47}" type="datetime1">
              <a:rPr lang="en-US" smtClean="0"/>
              <a:t>12/26/2024</a:t>
            </a:fld>
            <a:endParaRPr lang="en-US"/>
          </a:p>
        </p:txBody>
      </p:sp>
      <p:sp>
        <p:nvSpPr>
          <p:cNvPr id="3" name="Footer Placeholder 2">
            <a:extLst>
              <a:ext uri="{FF2B5EF4-FFF2-40B4-BE49-F238E27FC236}">
                <a16:creationId xmlns:a16="http://schemas.microsoft.com/office/drawing/2014/main" id="{D2DC68D2-C7F6-9D68-E926-371FCEF5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049766-1961-2B99-7C63-2E83C46FBEC2}"/>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316541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CDB8-F211-A14C-0CE4-29AEABD627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397A31-C6F3-44FC-C2E7-822092E601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514AFD-9AEB-C8BA-85C5-035AEB6D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70F98-E8BA-B898-C5B1-B451FFF87B85}"/>
              </a:ext>
            </a:extLst>
          </p:cNvPr>
          <p:cNvSpPr>
            <a:spLocks noGrp="1"/>
          </p:cNvSpPr>
          <p:nvPr>
            <p:ph type="dt" sz="half" idx="10"/>
          </p:nvPr>
        </p:nvSpPr>
        <p:spPr/>
        <p:txBody>
          <a:bodyPr/>
          <a:lstStyle/>
          <a:p>
            <a:fld id="{7D6C4371-F11F-4728-8ACE-8DA854EAAB3D}" type="datetime1">
              <a:rPr lang="en-US" smtClean="0"/>
              <a:t>12/26/2024</a:t>
            </a:fld>
            <a:endParaRPr lang="en-US"/>
          </a:p>
        </p:txBody>
      </p:sp>
      <p:sp>
        <p:nvSpPr>
          <p:cNvPr id="6" name="Footer Placeholder 5">
            <a:extLst>
              <a:ext uri="{FF2B5EF4-FFF2-40B4-BE49-F238E27FC236}">
                <a16:creationId xmlns:a16="http://schemas.microsoft.com/office/drawing/2014/main" id="{5FCD32B2-D698-C8C9-0BC6-BC27A9C743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B5C56-A2B9-BB8B-206E-14EF0E9DF16C}"/>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750855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E67-CB13-2148-5457-CA6323A8B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F712ED-217A-86C4-A671-CAAA999921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4BC32C-E20F-517C-B5C1-76E60B4498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FC513-89AD-FCD8-972D-D4B4B11A5288}"/>
              </a:ext>
            </a:extLst>
          </p:cNvPr>
          <p:cNvSpPr>
            <a:spLocks noGrp="1"/>
          </p:cNvSpPr>
          <p:nvPr>
            <p:ph type="dt" sz="half" idx="10"/>
          </p:nvPr>
        </p:nvSpPr>
        <p:spPr/>
        <p:txBody>
          <a:bodyPr/>
          <a:lstStyle/>
          <a:p>
            <a:fld id="{74CAC89F-430E-4106-AECD-451914FB3C86}" type="datetime1">
              <a:rPr lang="en-US" smtClean="0"/>
              <a:t>12/26/2024</a:t>
            </a:fld>
            <a:endParaRPr lang="en-US"/>
          </a:p>
        </p:txBody>
      </p:sp>
      <p:sp>
        <p:nvSpPr>
          <p:cNvPr id="6" name="Footer Placeholder 5">
            <a:extLst>
              <a:ext uri="{FF2B5EF4-FFF2-40B4-BE49-F238E27FC236}">
                <a16:creationId xmlns:a16="http://schemas.microsoft.com/office/drawing/2014/main" id="{F5DE1F59-4853-D8BB-0206-EC1E9B9EF8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0015-746F-E0C0-293E-4340734C5333}"/>
              </a:ext>
            </a:extLst>
          </p:cNvPr>
          <p:cNvSpPr>
            <a:spLocks noGrp="1"/>
          </p:cNvSpPr>
          <p:nvPr>
            <p:ph type="sldNum" sz="quarter" idx="12"/>
          </p:nvPr>
        </p:nvSpPr>
        <p:spPr/>
        <p:txBody>
          <a:bodyPr/>
          <a:lstStyle/>
          <a:p>
            <a:fld id="{A765CC5E-8052-F244-B94C-173FF7AA6EEC}" type="slidenum">
              <a:rPr lang="en-US" smtClean="0"/>
              <a:t>‹#›</a:t>
            </a:fld>
            <a:endParaRPr lang="en-US"/>
          </a:p>
        </p:txBody>
      </p:sp>
    </p:spTree>
    <p:extLst>
      <p:ext uri="{BB962C8B-B14F-4D97-AF65-F5344CB8AC3E}">
        <p14:creationId xmlns:p14="http://schemas.microsoft.com/office/powerpoint/2010/main" val="803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3BF06A-0325-4761-B929-54BD7A126A65}" type="datetime1">
              <a:rPr lang="en-US" smtClean="0"/>
              <a:t>12/26/2024</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1318282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9EBCC-5019-30F0-02FA-2E7D1DA2FE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4CAE86-174E-5F97-FC21-AA23D0134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F351C-187A-D600-9BC2-61DAD08AE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43E76F-95AE-B942-B5FB-27D94988418A}" type="datetimeFigureOut">
              <a:rPr lang="en-US" smtClean="0"/>
              <a:t>12/26/2024</a:t>
            </a:fld>
            <a:endParaRPr lang="en-US"/>
          </a:p>
        </p:txBody>
      </p:sp>
      <p:sp>
        <p:nvSpPr>
          <p:cNvPr id="5" name="Footer Placeholder 4">
            <a:extLst>
              <a:ext uri="{FF2B5EF4-FFF2-40B4-BE49-F238E27FC236}">
                <a16:creationId xmlns:a16="http://schemas.microsoft.com/office/drawing/2014/main" id="{9A8D364A-35E2-8555-12D8-D886DE99E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4CA12D-8647-92FC-2B4B-88A7F2B266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65CC5E-8052-F244-B94C-173FF7AA6EEC}" type="slidenum">
              <a:rPr lang="en-US" smtClean="0"/>
              <a:t>‹#›</a:t>
            </a:fld>
            <a:endParaRPr lang="en-US"/>
          </a:p>
        </p:txBody>
      </p:sp>
    </p:spTree>
    <p:extLst>
      <p:ext uri="{BB962C8B-B14F-4D97-AF65-F5344CB8AC3E}">
        <p14:creationId xmlns:p14="http://schemas.microsoft.com/office/powerpoint/2010/main" val="203116177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my.clevelandclinic.org/health/diseases/21956-acrophobia-fear-of-heights"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networldsports.com/buyers-guides/basketball-hoop-height-guide#:~:text=HOW%20TALL%20IS%20A%20BASKETBALL,a%2010%20feet%20high%20hoop." TargetMode="External"/><Relationship Id="rId4" Type="http://schemas.openxmlformats.org/officeDocument/2006/relationships/hyperlink" Target="https://waapple.org/varieties/al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slideLayout" Target="../slideLayouts/slideLayout15.xm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s://youtu.be/XX4DiL09aOw" TargetMode="External"/><Relationship Id="rId11" Type="http://schemas.openxmlformats.org/officeDocument/2006/relationships/image" Target="../media/image12.png"/><Relationship Id="rId5" Type="http://schemas.openxmlformats.org/officeDocument/2006/relationships/image" Target="../media/image1.jpg"/><Relationship Id="rId10" Type="http://schemas.openxmlformats.org/officeDocument/2006/relationships/image" Target="../media/image11.png"/><Relationship Id="rId4" Type="http://schemas.openxmlformats.org/officeDocument/2006/relationships/notesSlide" Target="../notesSlides/notesSlide1.xml"/><Relationship Id="rId9" Type="http://schemas.openxmlformats.org/officeDocument/2006/relationships/image" Target="../media/image10.png"/><Relationship Id="rId1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qaid.health@ansarusa.or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aicr.org/cancer-prevention/recipes/category/breakfast/"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ltaqwa.us/registration/" TargetMode="External"/><Relationship Id="rId7"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tinyurl.com/TalimDeckFeedback" TargetMode="External"/><Relationship Id="rId4" Type="http://schemas.openxmlformats.org/officeDocument/2006/relationships/hyperlink" Target="https://tinyurl.com/WaqfeArdhiSignu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03BC536-AA1D-98CC-CCE1-662205B84A9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FD88548-108E-1EFB-E981-10F2A5313BF3}"/>
              </a:ext>
            </a:extLst>
          </p:cNvPr>
          <p:cNvSpPr txBox="1"/>
          <p:nvPr/>
        </p:nvSpPr>
        <p:spPr>
          <a:xfrm>
            <a:off x="1828800" y="1753403"/>
            <a:ext cx="8534400" cy="2985433"/>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January 2025</a:t>
            </a:r>
          </a:p>
          <a:p>
            <a:pPr algn="ctr"/>
            <a:endParaRPr lang="en-US" sz="1600" b="1" dirty="0">
              <a:latin typeface="Verdana" panose="020B0604030504040204" pitchFamily="34" charset="0"/>
              <a:ea typeface="Verdana" panose="020B0604030504040204" pitchFamily="34" charset="0"/>
            </a:endParaRPr>
          </a:p>
          <a:p>
            <a:pPr algn="ctr"/>
            <a:r>
              <a:rPr lang="en-US" sz="2800" b="1" dirty="0">
                <a:latin typeface="Verdana" panose="020B0604030504040204" pitchFamily="34" charset="0"/>
                <a:ea typeface="Verdana" panose="020B0604030504040204" pitchFamily="34" charset="0"/>
              </a:rPr>
              <a:t>Freedom or Bondage</a:t>
            </a:r>
          </a:p>
          <a:p>
            <a:pPr algn="ctr"/>
            <a:endParaRPr lang="en-US" sz="1600" b="1" dirty="0">
              <a:latin typeface="Verdana" panose="020B0604030504040204" pitchFamily="34" charset="0"/>
              <a:ea typeface="Verdana" panose="020B0604030504040204" pitchFamily="34" charset="0"/>
            </a:endParaRPr>
          </a:p>
          <a:p>
            <a:pPr algn="ctr"/>
            <a:r>
              <a:rPr lang="en-US" sz="1600" b="1" dirty="0">
                <a:latin typeface="Verdana" panose="020B0604030504040204" pitchFamily="34" charset="0"/>
                <a:ea typeface="Verdana" panose="020B0604030504040204" pitchFamily="34" charset="0"/>
              </a:rPr>
              <a:t>Staying connected with Allah frees us from the shackles of Satan</a:t>
            </a:r>
          </a:p>
        </p:txBody>
      </p:sp>
      <p:sp>
        <p:nvSpPr>
          <p:cNvPr id="3" name="Slide Number Placeholder 2">
            <a:extLst>
              <a:ext uri="{FF2B5EF4-FFF2-40B4-BE49-F238E27FC236}">
                <a16:creationId xmlns:a16="http://schemas.microsoft.com/office/drawing/2014/main" id="{7F736153-B9CC-5ACA-D41A-1006E668A1F9}"/>
              </a:ext>
            </a:extLst>
          </p:cNvPr>
          <p:cNvSpPr>
            <a:spLocks noGrp="1"/>
          </p:cNvSpPr>
          <p:nvPr>
            <p:ph type="sldNum" sz="quarter" idx="12"/>
          </p:nvPr>
        </p:nvSpPr>
        <p:spPr/>
        <p:txBody>
          <a:bodyPr/>
          <a:lstStyle/>
          <a:p>
            <a:fld id="{A765CC5E-8052-F244-B94C-173FF7AA6EEC}" type="slidenum">
              <a:rPr lang="en-US" smtClean="0"/>
              <a:t>1</a:t>
            </a:fld>
            <a:endParaRPr lang="en-US"/>
          </a:p>
        </p:txBody>
      </p:sp>
    </p:spTree>
    <p:extLst>
      <p:ext uri="{BB962C8B-B14F-4D97-AF65-F5344CB8AC3E}">
        <p14:creationId xmlns:p14="http://schemas.microsoft.com/office/powerpoint/2010/main" val="327804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990A2A-A1FF-B53E-467A-5611F19D1D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CEC1AFC-B018-F86A-EB11-C51892F1DDA9}"/>
              </a:ext>
            </a:extLst>
          </p:cNvPr>
          <p:cNvSpPr txBox="1"/>
          <p:nvPr/>
        </p:nvSpPr>
        <p:spPr>
          <a:xfrm>
            <a:off x="173428" y="1412806"/>
            <a:ext cx="11845143" cy="4247317"/>
          </a:xfrm>
          <a:prstGeom prst="rect">
            <a:avLst/>
          </a:prstGeom>
          <a:noFill/>
        </p:spPr>
        <p:txBody>
          <a:bodyPr wrap="square">
            <a:spAutoFit/>
          </a:bodyPr>
          <a:lstStyle/>
          <a:p>
            <a:pPr algn="l"/>
            <a:r>
              <a:rPr lang="en-US" b="0" i="0" dirty="0">
                <a:effectLst/>
                <a:latin typeface="Verdana" panose="020B0604030504040204" pitchFamily="34" charset="0"/>
                <a:ea typeface="Verdana" panose="020B0604030504040204" pitchFamily="34" charset="0"/>
              </a:rPr>
              <a:t>The verse enumerates some of the things of this world which engross man’s attention and often turn him away from God. These are particularly the things to the acquisition of which men, more specially in Christian countries, have applied their time and energy. As already pointed out, it is the Christians that are chiefly addressed in this </a:t>
            </a:r>
            <a:r>
              <a:rPr lang="en-US" b="0" i="1" dirty="0">
                <a:effectLst/>
                <a:latin typeface="Verdana" panose="020B0604030504040204" pitchFamily="34" charset="0"/>
                <a:ea typeface="Verdana" panose="020B0604030504040204" pitchFamily="34" charset="0"/>
              </a:rPr>
              <a:t>Surah</a:t>
            </a:r>
            <a:r>
              <a:rPr lang="en-US" b="0" i="0" dirty="0">
                <a:effectLst/>
                <a:latin typeface="Verdana" panose="020B0604030504040204" pitchFamily="34" charset="0"/>
                <a:ea typeface="Verdana" panose="020B0604030504040204" pitchFamily="34" charset="0"/>
              </a:rPr>
              <a:t>. Islam does not prohibit the use, or even the seeking, of the good things of this world; but it certainly condemns the action of those who become engrossed in them and make them the very object of their life. Elsewhere the Quran refers to the Christian people as "those whose efforts are all lost in the life of this world" (18:105).</a:t>
            </a:r>
          </a:p>
          <a:p>
            <a:pPr algn="l"/>
            <a:endParaRPr lang="en-US" b="0" i="0" dirty="0">
              <a:effectLst/>
              <a:latin typeface="Verdana" panose="020B0604030504040204" pitchFamily="34" charset="0"/>
              <a:ea typeface="Verdana" panose="020B0604030504040204" pitchFamily="34" charset="0"/>
            </a:endParaRPr>
          </a:p>
          <a:p>
            <a:pPr algn="l"/>
            <a:r>
              <a:rPr lang="en-US" b="0" i="0" dirty="0">
                <a:effectLst/>
                <a:latin typeface="Verdana" panose="020B0604030504040204" pitchFamily="34" charset="0"/>
                <a:ea typeface="Verdana" panose="020B0604030504040204" pitchFamily="34" charset="0"/>
              </a:rPr>
              <a:t>As to the question, who is the "beautifier" referred to in the clause, </a:t>
            </a:r>
            <a:r>
              <a:rPr lang="en-US" b="0" i="1" dirty="0">
                <a:effectLst/>
                <a:latin typeface="Verdana" panose="020B0604030504040204" pitchFamily="34" charset="0"/>
                <a:ea typeface="Verdana" panose="020B0604030504040204" pitchFamily="34" charset="0"/>
              </a:rPr>
              <a:t>beautified for men</a:t>
            </a:r>
            <a:r>
              <a:rPr lang="en-US" b="0" i="0" dirty="0">
                <a:effectLst/>
                <a:latin typeface="Verdana" panose="020B0604030504040204" pitchFamily="34" charset="0"/>
                <a:ea typeface="Verdana" panose="020B0604030504040204" pitchFamily="34" charset="0"/>
              </a:rPr>
              <a:t>, it may be noted that though the natural beauty in all things comes from God, yet here the "beautifier" is Satan, for in the present verse the question is not of "simple beauty" but of "engrossing beauty", not simply of the desired things of the world but of the abnormal love for them; and it is certainly Satan who endows the things of this world with engrossing beauty and creates in the hearts of men special love for them. God is only the Beautifier of good deeds and good things, and the Creator, in the heart of man, of dislike for evil ones (49:8, also 16:64).</a:t>
            </a:r>
          </a:p>
        </p:txBody>
      </p:sp>
      <p:sp>
        <p:nvSpPr>
          <p:cNvPr id="4" name="TextBox 3">
            <a:extLst>
              <a:ext uri="{FF2B5EF4-FFF2-40B4-BE49-F238E27FC236}">
                <a16:creationId xmlns:a16="http://schemas.microsoft.com/office/drawing/2014/main" id="{E2F3A6A3-976F-82EE-0B40-B538DDD56DCC}"/>
              </a:ext>
            </a:extLst>
          </p:cNvPr>
          <p:cNvSpPr txBox="1"/>
          <p:nvPr/>
        </p:nvSpPr>
        <p:spPr>
          <a:xfrm>
            <a:off x="5962503" y="84574"/>
            <a:ext cx="6096000" cy="400110"/>
          </a:xfrm>
          <a:prstGeom prst="rect">
            <a:avLst/>
          </a:prstGeom>
          <a:noFill/>
        </p:spPr>
        <p:txBody>
          <a:bodyPr wrap="square">
            <a:spAutoFit/>
          </a:bodyPr>
          <a:lstStyle/>
          <a:p>
            <a:pPr algn="r"/>
            <a:r>
              <a:rPr lang="en-US" sz="1800" b="1" dirty="0">
                <a:solidFill>
                  <a:schemeClr val="bg1"/>
                </a:solidFill>
                <a:latin typeface="Verdana" panose="020B0604030504040204" pitchFamily="34" charset="0"/>
                <a:ea typeface="Verdana" panose="020B0604030504040204" pitchFamily="34" charset="0"/>
              </a:rPr>
              <a:t> </a:t>
            </a:r>
            <a:r>
              <a:rPr lang="en-US" sz="2000" b="1" dirty="0">
                <a:solidFill>
                  <a:schemeClr val="bg1"/>
                </a:solidFill>
                <a:latin typeface="Verdana" panose="020B0604030504040204" pitchFamily="34" charset="0"/>
                <a:ea typeface="Verdana" panose="020B0604030504040204" pitchFamily="34" charset="0"/>
              </a:rPr>
              <a:t>Five Volume Commentary </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8A174844-21BD-2343-DD29-CE455CDD08E2}"/>
              </a:ext>
            </a:extLst>
          </p:cNvPr>
          <p:cNvSpPr>
            <a:spLocks noGrp="1"/>
          </p:cNvSpPr>
          <p:nvPr>
            <p:ph type="sldNum" sz="quarter" idx="12"/>
          </p:nvPr>
        </p:nvSpPr>
        <p:spPr/>
        <p:txBody>
          <a:bodyPr/>
          <a:lstStyle/>
          <a:p>
            <a:fld id="{A765CC5E-8052-F244-B94C-173FF7AA6EEC}" type="slidenum">
              <a:rPr lang="en-US" smtClean="0"/>
              <a:t>10</a:t>
            </a:fld>
            <a:endParaRPr lang="en-US"/>
          </a:p>
        </p:txBody>
      </p:sp>
    </p:spTree>
    <p:extLst>
      <p:ext uri="{BB962C8B-B14F-4D97-AF65-F5344CB8AC3E}">
        <p14:creationId xmlns:p14="http://schemas.microsoft.com/office/powerpoint/2010/main" val="2816761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7226E2-18F8-AC91-BF9A-D20D7DF6843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4753D4-1F6B-886B-5A35-E2E09CBCF11D}"/>
              </a:ext>
            </a:extLst>
          </p:cNvPr>
          <p:cNvSpPr txBox="1"/>
          <p:nvPr/>
        </p:nvSpPr>
        <p:spPr>
          <a:xfrm>
            <a:off x="387306" y="1418061"/>
            <a:ext cx="11417388" cy="4524315"/>
          </a:xfrm>
          <a:prstGeom prst="rect">
            <a:avLst/>
          </a:prstGeom>
          <a:noFill/>
        </p:spPr>
        <p:txBody>
          <a:bodyPr wrap="square">
            <a:spAutoFit/>
          </a:bodyPr>
          <a:lstStyle/>
          <a:p>
            <a:pPr algn="l"/>
            <a:r>
              <a:rPr lang="en-US" b="0" i="0" u="none" strike="noStrike" dirty="0">
                <a:solidFill>
                  <a:srgbClr val="212529"/>
                </a:solidFill>
                <a:effectLst/>
                <a:latin typeface="Verdana" panose="020B0604030504040204" pitchFamily="34" charset="0"/>
                <a:ea typeface="Verdana" panose="020B0604030504040204" pitchFamily="34" charset="0"/>
              </a:rPr>
              <a:t>The fact is that the pursuit of pleasure and a sense of liberty coupled together have made western society what it is today. Liberty from what? Liberty from all bondage that binds man to his Creator. This is what I see in the western concept of liberty today. Liberty from all that is noble that creates responsibility, which binds you and which limit your avenues of pleasure seeking. That is the liberty which the West has got today and is still pursuing – a mad pursuit of pleasure wherever it is to be had, forgetting that it is not for man to get whatever he wants to whatever extent he wants to have it.</a:t>
            </a:r>
          </a:p>
          <a:p>
            <a:pPr algn="l"/>
            <a:endParaRPr lang="en-US" dirty="0">
              <a:solidFill>
                <a:srgbClr val="212529"/>
              </a:solidFill>
              <a:latin typeface="Verdana" panose="020B0604030504040204" pitchFamily="34" charset="0"/>
              <a:ea typeface="Verdana" panose="020B0604030504040204" pitchFamily="34" charset="0"/>
            </a:endParaRPr>
          </a:p>
          <a:p>
            <a:pPr algn="l"/>
            <a:r>
              <a:rPr lang="en-US" b="0" i="0" u="none" strike="noStrike" dirty="0">
                <a:solidFill>
                  <a:srgbClr val="212529"/>
                </a:solidFill>
                <a:effectLst/>
                <a:latin typeface="Verdana" panose="020B0604030504040204" pitchFamily="34" charset="0"/>
                <a:ea typeface="Verdana" panose="020B0604030504040204" pitchFamily="34" charset="0"/>
              </a:rPr>
              <a:t>The only way of improving a society is by bringing that society closer to God because God belongs to all people of every color, shade and hue. So those who belong to Allah have compassion for! all men. They don’t discriminate between white and black, between Northern and Southern, between Western and Eastern because they belong to God. So, the only way to cultivate humanity is to turn to God. This is my message to you – do it now as soon as possible! I see already a losing battle in the few days I have been in Australia. I have not lost hope, because it is not for man to lose hope as long as one can pray, as long as Allah can listen to us with mercy, we cannot lose hope at all, but things in a very bad shape, to say the least.</a:t>
            </a:r>
            <a:endParaRPr lang="en-US" b="0" i="0" dirty="0">
              <a:effectLst/>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35554A98-97A1-5B20-E305-E57B1113C827}"/>
              </a:ext>
            </a:extLst>
          </p:cNvPr>
          <p:cNvSpPr txBox="1"/>
          <p:nvPr/>
        </p:nvSpPr>
        <p:spPr>
          <a:xfrm>
            <a:off x="5131508" y="55245"/>
            <a:ext cx="6958183"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 HKM IV</a:t>
            </a:r>
            <a:r>
              <a:rPr lang="en-US" sz="2000" b="1" baseline="30000" dirty="0">
                <a:solidFill>
                  <a:schemeClr val="bg1"/>
                </a:solidFill>
                <a:latin typeface="Verdana" panose="020B0604030504040204" pitchFamily="34" charset="0"/>
                <a:ea typeface="Verdana" panose="020B0604030504040204" pitchFamily="34" charset="0"/>
              </a:rPr>
              <a:t>ra</a:t>
            </a:r>
            <a:r>
              <a:rPr lang="en-US" sz="2000" b="1" dirty="0">
                <a:solidFill>
                  <a:schemeClr val="bg1"/>
                </a:solidFill>
                <a:latin typeface="Verdana" panose="020B0604030504040204" pitchFamily="34" charset="0"/>
                <a:ea typeface="Verdana" panose="020B0604030504040204" pitchFamily="34" charset="0"/>
              </a:rPr>
              <a:t> Review of Religions January 1994</a:t>
            </a:r>
            <a:endParaRPr lang="en-US" sz="2400" b="1" dirty="0">
              <a:solidFill>
                <a:schemeClr val="bg1"/>
              </a:solidFill>
            </a:endParaRPr>
          </a:p>
        </p:txBody>
      </p:sp>
      <p:sp>
        <p:nvSpPr>
          <p:cNvPr id="5" name="Slide Number Placeholder 4">
            <a:extLst>
              <a:ext uri="{FF2B5EF4-FFF2-40B4-BE49-F238E27FC236}">
                <a16:creationId xmlns:a16="http://schemas.microsoft.com/office/drawing/2014/main" id="{84A50674-1332-4AD7-3C26-E899B08AF1AA}"/>
              </a:ext>
            </a:extLst>
          </p:cNvPr>
          <p:cNvSpPr>
            <a:spLocks noGrp="1"/>
          </p:cNvSpPr>
          <p:nvPr>
            <p:ph type="sldNum" sz="quarter" idx="12"/>
          </p:nvPr>
        </p:nvSpPr>
        <p:spPr/>
        <p:txBody>
          <a:bodyPr/>
          <a:lstStyle/>
          <a:p>
            <a:fld id="{A765CC5E-8052-F244-B94C-173FF7AA6EEC}" type="slidenum">
              <a:rPr lang="en-US" smtClean="0"/>
              <a:t>11</a:t>
            </a:fld>
            <a:endParaRPr lang="en-US"/>
          </a:p>
        </p:txBody>
      </p:sp>
    </p:spTree>
    <p:extLst>
      <p:ext uri="{BB962C8B-B14F-4D97-AF65-F5344CB8AC3E}">
        <p14:creationId xmlns:p14="http://schemas.microsoft.com/office/powerpoint/2010/main" val="939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03D80AA-1AC6-9C5C-C975-A92D129E54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EC4847F-98F3-80BF-52CC-20ADD2511A63}"/>
              </a:ext>
            </a:extLst>
          </p:cNvPr>
          <p:cNvSpPr txBox="1">
            <a:spLocks/>
          </p:cNvSpPr>
          <p:nvPr/>
        </p:nvSpPr>
        <p:spPr>
          <a:xfrm>
            <a:off x="292100" y="1381761"/>
            <a:ext cx="11737340" cy="48666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212529"/>
                </a:solidFill>
                <a:latin typeface="Verdana" panose="020B0604030504040204" pitchFamily="34" charset="0"/>
                <a:ea typeface="Verdana" panose="020B0604030504040204" pitchFamily="34" charset="0"/>
              </a:rPr>
              <a:t>“We are living in a time where excesses are being normalized under the guise of ‘progress’ and ‘freedom’. In such an environment, Ansarullah’s responsibilities are increased significantly because Ansarullah is the organization consisting of those members of the Community who have reached the age of maturity. Therefore, it is their duty to set a positive example for other Ahmadi Muslims.”</a:t>
            </a:r>
          </a:p>
          <a:p>
            <a:pPr algn="l"/>
            <a:endParaRPr lang="en-US" dirty="0">
              <a:solidFill>
                <a:srgbClr val="212529"/>
              </a:solidFill>
              <a:latin typeface="Verdana" panose="020B0604030504040204" pitchFamily="34" charset="0"/>
              <a:ea typeface="Verdana" panose="020B0604030504040204" pitchFamily="34" charset="0"/>
            </a:endParaRPr>
          </a:p>
          <a:p>
            <a:pPr algn="l"/>
            <a:r>
              <a:rPr lang="en-US" dirty="0">
                <a:solidFill>
                  <a:srgbClr val="212529"/>
                </a:solidFill>
                <a:latin typeface="Verdana" panose="020B0604030504040204" pitchFamily="34" charset="0"/>
                <a:ea typeface="Verdana" panose="020B0604030504040204" pitchFamily="34" charset="0"/>
              </a:rPr>
              <a:t>“Seek to act according to the expectations of the Promised Messiah</a:t>
            </a:r>
            <a:r>
              <a:rPr lang="en-US" baseline="30000" dirty="0">
                <a:solidFill>
                  <a:srgbClr val="212529"/>
                </a:solidFill>
                <a:latin typeface="Verdana" panose="020B0604030504040204" pitchFamily="34" charset="0"/>
                <a:ea typeface="Verdana" panose="020B0604030504040204" pitchFamily="34" charset="0"/>
              </a:rPr>
              <a:t>as</a:t>
            </a:r>
            <a:r>
              <a:rPr lang="en-US" dirty="0">
                <a:solidFill>
                  <a:srgbClr val="212529"/>
                </a:solidFill>
                <a:latin typeface="Verdana" panose="020B0604030504040204" pitchFamily="34" charset="0"/>
                <a:ea typeface="Verdana" panose="020B0604030504040204" pitchFamily="34" charset="0"/>
              </a:rPr>
              <a:t> to whom we have pledged our allegiance. We need to create an environment in our homes that sets forth a pure and righteous example. Be an example and role model for your wives and children in such a manner that they look up to you. These examples must also be set for the wider communities and surroundings, showing the way towards goodness.”</a:t>
            </a:r>
            <a:endParaRPr lang="en-US" dirty="0">
              <a:solidFill>
                <a:srgbClr val="222222"/>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AD9690C4-1DC5-26E4-FA2A-0C72B2D9F120}"/>
              </a:ext>
            </a:extLst>
          </p:cNvPr>
          <p:cNvSpPr txBox="1"/>
          <p:nvPr/>
        </p:nvSpPr>
        <p:spPr>
          <a:xfrm>
            <a:off x="6789683" y="-10161"/>
            <a:ext cx="5239757" cy="523220"/>
          </a:xfrm>
          <a:prstGeom prst="rect">
            <a:avLst/>
          </a:prstGeom>
          <a:noFill/>
        </p:spPr>
        <p:txBody>
          <a:bodyPr wrap="square">
            <a:spAutoFit/>
          </a:bodyPr>
          <a:lstStyle/>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Speech by Hazrat Khalifatul Masih V</a:t>
            </a:r>
            <a:r>
              <a:rPr kumimoji="0" lang="en-US" sz="1400" b="1" i="0" u="none" strike="noStrike" kern="12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rPr>
              <a:t>aba</a:t>
            </a:r>
          </a:p>
          <a:p>
            <a:pPr marL="0" marR="0" lvl="0" indent="0" algn="r" defTabSz="914400" rtl="0" eaLnBrk="1" fontAlgn="auto" latinLnBrk="0" hangingPunct="1">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Majlis Ansarullah UK Annual Ijtima 2024</a:t>
            </a:r>
          </a:p>
        </p:txBody>
      </p:sp>
      <p:sp>
        <p:nvSpPr>
          <p:cNvPr id="7" name="Slide Number Placeholder 6">
            <a:extLst>
              <a:ext uri="{FF2B5EF4-FFF2-40B4-BE49-F238E27FC236}">
                <a16:creationId xmlns:a16="http://schemas.microsoft.com/office/drawing/2014/main" id="{5470284C-958D-23BD-5014-DCE90B28DA23}"/>
              </a:ext>
            </a:extLst>
          </p:cNvPr>
          <p:cNvSpPr>
            <a:spLocks noGrp="1"/>
          </p:cNvSpPr>
          <p:nvPr>
            <p:ph type="sldNum" sz="quarter" idx="12"/>
          </p:nvPr>
        </p:nvSpPr>
        <p:spPr/>
        <p:txBody>
          <a:bodyPr/>
          <a:lstStyle/>
          <a:p>
            <a:fld id="{A765CC5E-8052-F244-B94C-173FF7AA6EEC}" type="slidenum">
              <a:rPr lang="en-US" smtClean="0"/>
              <a:t>12</a:t>
            </a:fld>
            <a:endParaRPr lang="en-US"/>
          </a:p>
        </p:txBody>
      </p:sp>
    </p:spTree>
    <p:extLst>
      <p:ext uri="{BB962C8B-B14F-4D97-AF65-F5344CB8AC3E}">
        <p14:creationId xmlns:p14="http://schemas.microsoft.com/office/powerpoint/2010/main" val="244177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0E3A19-BE5F-8882-49C5-933C3861D271}"/>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0257A54C-43D7-BFB9-89C1-271BA76250DF}"/>
              </a:ext>
            </a:extLst>
          </p:cNvPr>
          <p:cNvSpPr txBox="1"/>
          <p:nvPr/>
        </p:nvSpPr>
        <p:spPr>
          <a:xfrm>
            <a:off x="5184885" y="2920459"/>
            <a:ext cx="1822230"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Salat</a:t>
            </a:r>
          </a:p>
        </p:txBody>
      </p:sp>
      <p:sp>
        <p:nvSpPr>
          <p:cNvPr id="12" name="Slide Number Placeholder 11">
            <a:extLst>
              <a:ext uri="{FF2B5EF4-FFF2-40B4-BE49-F238E27FC236}">
                <a16:creationId xmlns:a16="http://schemas.microsoft.com/office/drawing/2014/main" id="{A3703A64-DD58-F1C3-E380-F105744E482C}"/>
              </a:ext>
            </a:extLst>
          </p:cNvPr>
          <p:cNvSpPr>
            <a:spLocks noGrp="1"/>
          </p:cNvSpPr>
          <p:nvPr>
            <p:ph type="sldNum" sz="quarter" idx="12"/>
          </p:nvPr>
        </p:nvSpPr>
        <p:spPr/>
        <p:txBody>
          <a:bodyPr/>
          <a:lstStyle/>
          <a:p>
            <a:fld id="{A765CC5E-8052-F244-B94C-173FF7AA6EEC}" type="slidenum">
              <a:rPr lang="en-US" smtClean="0"/>
              <a:t>13</a:t>
            </a:fld>
            <a:endParaRPr lang="en-US"/>
          </a:p>
        </p:txBody>
      </p:sp>
    </p:spTree>
    <p:extLst>
      <p:ext uri="{BB962C8B-B14F-4D97-AF65-F5344CB8AC3E}">
        <p14:creationId xmlns:p14="http://schemas.microsoft.com/office/powerpoint/2010/main" val="3344993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5F7FF0-6BD1-9120-92A3-59B4818BC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F4A2519-2053-4B41-59D1-6FC46181120C}"/>
              </a:ext>
            </a:extLst>
          </p:cNvPr>
          <p:cNvSpPr txBox="1"/>
          <p:nvPr/>
        </p:nvSpPr>
        <p:spPr>
          <a:xfrm>
            <a:off x="431800" y="1310144"/>
            <a:ext cx="11328400" cy="4401205"/>
          </a:xfrm>
          <a:prstGeom prst="rect">
            <a:avLst/>
          </a:prstGeom>
          <a:noFill/>
        </p:spPr>
        <p:txBody>
          <a:bodyPr wrap="square">
            <a:spAutoFit/>
          </a:bodyPr>
          <a:lstStyle/>
          <a:p>
            <a:r>
              <a:rPr lang="en-US" sz="2000" b="0" i="0" dirty="0">
                <a:solidFill>
                  <a:srgbClr val="212529"/>
                </a:solidFill>
                <a:effectLst/>
                <a:latin typeface="Verdana" panose="020B0604030504040204" pitchFamily="34" charset="0"/>
                <a:ea typeface="Verdana" panose="020B0604030504040204" pitchFamily="34" charset="0"/>
              </a:rPr>
              <a:t>The Promised Messiah</a:t>
            </a:r>
            <a:r>
              <a:rPr lang="en-US" sz="2000" b="0" i="0" baseline="30000" dirty="0">
                <a:solidFill>
                  <a:srgbClr val="212529"/>
                </a:solidFill>
                <a:effectLst/>
                <a:latin typeface="Verdana" panose="020B0604030504040204" pitchFamily="34" charset="0"/>
                <a:ea typeface="Verdana" panose="020B0604030504040204" pitchFamily="34" charset="0"/>
              </a:rPr>
              <a:t>as</a:t>
            </a:r>
            <a:r>
              <a:rPr lang="en-US" sz="2000" b="0" i="0" dirty="0">
                <a:solidFill>
                  <a:srgbClr val="212529"/>
                </a:solidFill>
                <a:effectLst/>
                <a:latin typeface="Verdana" panose="020B0604030504040204" pitchFamily="34" charset="0"/>
                <a:ea typeface="Verdana" panose="020B0604030504040204" pitchFamily="34" charset="0"/>
              </a:rPr>
              <a:t> has repeatedly and at numerous occasions, drawn our attention towards the subject of prayer and it being binding, its wisdom, the method it should be performed and the philosophy behind prayer and its timings. In one gathering, the Promised Messiah</a:t>
            </a:r>
            <a:r>
              <a:rPr lang="en-US" sz="2000" b="0" i="0" baseline="30000" dirty="0">
                <a:solidFill>
                  <a:srgbClr val="212529"/>
                </a:solidFill>
                <a:effectLst/>
                <a:latin typeface="Verdana" panose="020B0604030504040204" pitchFamily="34" charset="0"/>
                <a:ea typeface="Verdana" panose="020B0604030504040204" pitchFamily="34" charset="0"/>
              </a:rPr>
              <a:t>as</a:t>
            </a:r>
            <a:r>
              <a:rPr lang="en-US" sz="2000" b="0" i="0" dirty="0">
                <a:solidFill>
                  <a:srgbClr val="212529"/>
                </a:solidFill>
                <a:effectLst/>
                <a:latin typeface="Verdana" panose="020B0604030504040204" pitchFamily="34" charset="0"/>
                <a:ea typeface="Verdana" panose="020B0604030504040204" pitchFamily="34" charset="0"/>
              </a:rPr>
              <a:t> explained why prayers must be offered regularly and punctually, by saying: 'Offer your prayers with proper regularity. There are some who only offer one of the prayers. They should remember that prayers are not exempt and this even applies to the Messengers. It is narrated in a Hadith that a new group visited the Prophet who wanted concession for the prayers. The Holy Prophet</a:t>
            </a:r>
            <a:r>
              <a:rPr lang="en-US" sz="2000" baseline="30000" dirty="0">
                <a:solidFill>
                  <a:srgbClr val="212529"/>
                </a:solidFill>
                <a:latin typeface="Verdana" panose="020B0604030504040204" pitchFamily="34" charset="0"/>
                <a:ea typeface="Verdana" panose="020B0604030504040204" pitchFamily="34" charset="0"/>
              </a:rPr>
              <a:t>saw</a:t>
            </a:r>
            <a:r>
              <a:rPr lang="en-US" sz="2000" b="0" i="0" dirty="0">
                <a:solidFill>
                  <a:srgbClr val="212529"/>
                </a:solidFill>
                <a:effectLst/>
                <a:latin typeface="Verdana" panose="020B0604030504040204" pitchFamily="34" charset="0"/>
                <a:ea typeface="Verdana" panose="020B0604030504040204" pitchFamily="34" charset="0"/>
              </a:rPr>
              <a:t> replied that a religion without actions is a worthless religion. Therefore, remember this point thoroughly and fashion your actions according to the commands of Allah the Almighty. .. However, if the Will of Allah the Almighty is present, then anything can be completely transformed aright. To achieve this, it is necessary to develop a relationship with Allah the Almighty. The best way for this is worship and in worship it is to offer the </a:t>
            </a:r>
            <a:r>
              <a:rPr lang="en-US" sz="2000" b="0" i="1" dirty="0">
                <a:solidFill>
                  <a:srgbClr val="212529"/>
                </a:solidFill>
                <a:effectLst/>
                <a:latin typeface="Verdana" panose="020B0604030504040204" pitchFamily="34" charset="0"/>
                <a:ea typeface="Verdana" panose="020B0604030504040204" pitchFamily="34" charset="0"/>
              </a:rPr>
              <a:t>Namaz</a:t>
            </a:r>
            <a:r>
              <a:rPr lang="en-US" sz="2000" b="0" i="0" dirty="0">
                <a:solidFill>
                  <a:srgbClr val="212529"/>
                </a:solidFill>
                <a:effectLst/>
                <a:latin typeface="Verdana" panose="020B0604030504040204" pitchFamily="34" charset="0"/>
                <a:ea typeface="Verdana" panose="020B0604030504040204" pitchFamily="34" charset="0"/>
              </a:rPr>
              <a:t>.</a:t>
            </a:r>
            <a:endParaRPr lang="en-US" sz="20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F1055DF5-E5A5-D694-10EA-5ACDA2AE4393}"/>
              </a:ext>
            </a:extLst>
          </p:cNvPr>
          <p:cNvSpPr txBox="1"/>
          <p:nvPr/>
        </p:nvSpPr>
        <p:spPr>
          <a:xfrm>
            <a:off x="6257926" y="0"/>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8FF3465-30E1-7DF5-C259-8E0DDFE18DDA}"/>
              </a:ext>
            </a:extLst>
          </p:cNvPr>
          <p:cNvSpPr txBox="1"/>
          <p:nvPr/>
        </p:nvSpPr>
        <p:spPr>
          <a:xfrm>
            <a:off x="1635760" y="5711349"/>
            <a:ext cx="10124440" cy="307777"/>
          </a:xfrm>
          <a:prstGeom prst="rect">
            <a:avLst/>
          </a:prstGeom>
          <a:noFill/>
        </p:spPr>
        <p:txBody>
          <a:bodyPr wrap="square">
            <a:spAutoFit/>
          </a:bodyPr>
          <a:lstStyle/>
          <a:p>
            <a:pPr algn="r"/>
            <a:r>
              <a:rPr lang="en-US" sz="1400" b="1" i="1" dirty="0">
                <a:latin typeface="Verdana" panose="020B0604030504040204" pitchFamily="34" charset="0"/>
                <a:ea typeface="Verdana" panose="020B0604030504040204" pitchFamily="34" charset="0"/>
              </a:rPr>
              <a:t>Friday Sermon delivered by Hazrat Khalifatul Masih V</a:t>
            </a:r>
            <a:r>
              <a:rPr lang="en-US" sz="1400" b="1" i="1" baseline="30000" dirty="0">
                <a:latin typeface="Verdana" panose="020B0604030504040204" pitchFamily="34" charset="0"/>
                <a:ea typeface="Verdana" panose="020B0604030504040204" pitchFamily="34" charset="0"/>
              </a:rPr>
              <a:t>aba</a:t>
            </a:r>
            <a:r>
              <a:rPr lang="en-US" sz="1400" b="1" i="1" dirty="0">
                <a:latin typeface="Verdana" panose="020B0604030504040204" pitchFamily="34" charset="0"/>
                <a:ea typeface="Verdana" panose="020B0604030504040204" pitchFamily="34" charset="0"/>
              </a:rPr>
              <a:t>, September 29, 2017</a:t>
            </a:r>
          </a:p>
        </p:txBody>
      </p:sp>
      <p:sp>
        <p:nvSpPr>
          <p:cNvPr id="9" name="Slide Number Placeholder 8">
            <a:extLst>
              <a:ext uri="{FF2B5EF4-FFF2-40B4-BE49-F238E27FC236}">
                <a16:creationId xmlns:a16="http://schemas.microsoft.com/office/drawing/2014/main" id="{97A3374A-B3DB-0156-F6B8-9A846B5368B0}"/>
              </a:ext>
            </a:extLst>
          </p:cNvPr>
          <p:cNvSpPr>
            <a:spLocks noGrp="1"/>
          </p:cNvSpPr>
          <p:nvPr>
            <p:ph type="sldNum" sz="quarter" idx="12"/>
          </p:nvPr>
        </p:nvSpPr>
        <p:spPr/>
        <p:txBody>
          <a:bodyPr/>
          <a:lstStyle/>
          <a:p>
            <a:fld id="{A765CC5E-8052-F244-B94C-173FF7AA6EEC}" type="slidenum">
              <a:rPr lang="en-US" smtClean="0"/>
              <a:t>14</a:t>
            </a:fld>
            <a:endParaRPr lang="en-US"/>
          </a:p>
        </p:txBody>
      </p:sp>
    </p:spTree>
    <p:extLst>
      <p:ext uri="{BB962C8B-B14F-4D97-AF65-F5344CB8AC3E}">
        <p14:creationId xmlns:p14="http://schemas.microsoft.com/office/powerpoint/2010/main" val="157898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12C999-43DF-A76C-8EE8-39FF986106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1A09954-A8DC-0880-6921-68441085B556}"/>
              </a:ext>
            </a:extLst>
          </p:cNvPr>
          <p:cNvSpPr txBox="1"/>
          <p:nvPr/>
        </p:nvSpPr>
        <p:spPr>
          <a:xfrm>
            <a:off x="6227446" y="7112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Salat</a:t>
            </a:r>
          </a:p>
        </p:txBody>
      </p:sp>
      <p:sp>
        <p:nvSpPr>
          <p:cNvPr id="5" name="TextBox 4">
            <a:extLst>
              <a:ext uri="{FF2B5EF4-FFF2-40B4-BE49-F238E27FC236}">
                <a16:creationId xmlns:a16="http://schemas.microsoft.com/office/drawing/2014/main" id="{2517F8DD-197F-EE69-63D0-4E7DBFBEA823}"/>
              </a:ext>
            </a:extLst>
          </p:cNvPr>
          <p:cNvSpPr txBox="1"/>
          <p:nvPr/>
        </p:nvSpPr>
        <p:spPr>
          <a:xfrm>
            <a:off x="762000" y="1349504"/>
            <a:ext cx="10840720" cy="3990836"/>
          </a:xfrm>
          <a:prstGeom prst="rect">
            <a:avLst/>
          </a:prstGeom>
          <a:noFill/>
        </p:spPr>
        <p:txBody>
          <a:bodyPr wrap="square">
            <a:spAutoFit/>
          </a:bodyPr>
          <a:lstStyle/>
          <a:p>
            <a:pPr algn="r" rtl="1">
              <a:spcBef>
                <a:spcPts val="750"/>
              </a:spcBef>
            </a:pPr>
            <a:r>
              <a:rPr lang="ur-PK" sz="2400" b="0" i="0" dirty="0">
                <a:solidFill>
                  <a:srgbClr val="212529"/>
                </a:solidFill>
                <a:effectLst/>
                <a:latin typeface="Jameel Noori Nastaleeq" panose="02000503000000000004" pitchFamily="2" charset="-78"/>
                <a:cs typeface="Jameel Noori Nastaleeq" panose="02000503000000000004" pitchFamily="2" charset="-78"/>
              </a:rPr>
              <a:t>ایک موقع پر حضرت مسیح موعود علیہ الصلوٰۃ والسلام نے مجلس میں فرمایا کہ:</a:t>
            </a:r>
          </a:p>
          <a:p>
            <a:pPr algn="r" rtl="1">
              <a:spcBef>
                <a:spcPts val="750"/>
              </a:spcBef>
            </a:pPr>
            <a:r>
              <a:rPr lang="ur-PK" sz="2400" b="0" i="0" dirty="0">
                <a:solidFill>
                  <a:srgbClr val="212529"/>
                </a:solidFill>
                <a:effectLst/>
                <a:latin typeface="Jameel Noori Nastaleeq" panose="02000503000000000004" pitchFamily="2" charset="-78"/>
                <a:cs typeface="Jameel Noori Nastaleeq" panose="02000503000000000004" pitchFamily="2" charset="-78"/>
              </a:rPr>
              <a:t>’’نمازوں کو باقاعدہ التزام سے پڑھو‘‘۔ فرمایا کہ’’بعض لوگ صرف ایک ہی وقت کی نماز پڑھ لیتے ہیں۔ وہ یاد رکھیں کہ نمازیں معاف نہیں ہوتیں یہاں تک کہ پیغمبروں تک کو معاف نہیں ہوئیں۔ ایک حدیث میں آیا ہے کہ رسول اللہ صلی اللہ علیہ وسلم کے پاس ایک نئی جماعت آئی۔ انہوں نے نماز کی معافی چاہی۔ آپ (صلی اللہ علیہ وسلم) نے فرمایا کہ جس مذہب میں عمل نہیں وہ مذہب کچھ نہیں۔ اس لئے اس بات کو خوب یاد رکھو اور اللہ تعالیٰ کے احکام کے مطابق اپنے عمل کر لو‘‘۔ فرمایا کہ’’اللہ تعالیٰ فرماتا ہے کہ اللہ تعالیٰ کے نشانوں میں سے ایک یہ بھی نشان ہے کہ آسمان اور زمین اس کے امر سے قائم رہ سکتے ہیں۔‘‘ اگر اللہ تعالیٰ کی مرضی ہو تو تبھی زمین و آسمان قائم ہیں ورنہ نہیں۔ فرمایا کہ ’’بعض دفعہ وہ لوگ جن کی طبائع طبیعیات کی طرف مائل ہیں کہا کرتے ہیں کہ نیچری مذہب قابلِ اِتّباع ہے کیونکہ اگر حفظ صحت کے اصولوں پر عمل نہ کیا جائے تو تقویٰ اور طہارت سے کیا فائدہ ہو گا‘‘؟ (اپنے اپنے فلسفے لوگوں نے گھڑے ہوئے ہیں۔) آپ فرماتے ہیں کہ’’سو واضح رہے کہ اللہ تعالیٰ کے نشانوں میں سے یہ بھی ایک نشان ہے کہ بعض وقت ادویات بیکار رہ جاتی ہیں اور حفظ صحت کے اسباب بھی کسی کام نہیں آ سکتے۔ نہ دوا کام آ سکتی ہے، نہ طبیبِ حاذق۔ لیکن اگر اللہ تعالیٰ کا امَر ہو تو الٹا سیدھا ہو جایا کرتا ہے‘‘۔ </a:t>
            </a:r>
            <a:endParaRPr lang="en-US" sz="2400" b="0" i="0" dirty="0">
              <a:solidFill>
                <a:srgbClr val="212529"/>
              </a:solidFill>
              <a:effectLst/>
              <a:latin typeface="Jameel Noori Nastaleeq" panose="02000503000000000004" pitchFamily="2" charset="-78"/>
              <a:cs typeface="Jameel Noori Nastaleeq" panose="02000503000000000004" pitchFamily="2" charset="-78"/>
            </a:endParaRPr>
          </a:p>
          <a:p>
            <a:pPr rtl="1">
              <a:spcBef>
                <a:spcPts val="750"/>
              </a:spcBef>
            </a:pPr>
            <a:r>
              <a:rPr lang="ur-PK" sz="1600" b="1" dirty="0">
                <a:solidFill>
                  <a:srgbClr val="212529"/>
                </a:solidFill>
                <a:latin typeface="Jameel Noori Nastaleeq" panose="02000503000000000004" pitchFamily="2" charset="-78"/>
                <a:cs typeface="Jameel Noori Nastaleeq" panose="02000503000000000004" pitchFamily="2" charset="-78"/>
              </a:rPr>
              <a:t>(ملفوظات جلد 1صفحہ 263۔ ایڈیشن 1985ء مطبوعہ انگلستان)</a:t>
            </a:r>
            <a:endParaRPr lang="en-US" sz="1600" b="1" dirty="0">
              <a:solidFill>
                <a:srgbClr val="212529"/>
              </a:solidFill>
              <a:latin typeface="Jameel Noori Nastaleeq" panose="02000503000000000004" pitchFamily="2" charset="-78"/>
              <a:cs typeface="Jameel Noori Nastaleeq" panose="02000503000000000004" pitchFamily="2" charset="-78"/>
            </a:endParaRPr>
          </a:p>
        </p:txBody>
      </p:sp>
      <p:sp>
        <p:nvSpPr>
          <p:cNvPr id="7" name="TextBox 6">
            <a:extLst>
              <a:ext uri="{FF2B5EF4-FFF2-40B4-BE49-F238E27FC236}">
                <a16:creationId xmlns:a16="http://schemas.microsoft.com/office/drawing/2014/main" id="{9D9481AB-A822-EFFE-6071-FDF7AF651D03}"/>
              </a:ext>
            </a:extLst>
          </p:cNvPr>
          <p:cNvSpPr txBox="1"/>
          <p:nvPr/>
        </p:nvSpPr>
        <p:spPr>
          <a:xfrm>
            <a:off x="762000" y="5663679"/>
            <a:ext cx="6588760" cy="369332"/>
          </a:xfrm>
          <a:prstGeom prst="rect">
            <a:avLst/>
          </a:prstGeom>
          <a:noFill/>
        </p:spPr>
        <p:txBody>
          <a:bodyPr wrap="square">
            <a:spAutoFit/>
          </a:bodyPr>
          <a:lstStyle/>
          <a:p>
            <a:pPr rtl="1">
              <a:spcBef>
                <a:spcPts val="1500"/>
              </a:spcBef>
            </a:pPr>
            <a:r>
              <a:rPr lang="en-US" b="0" i="0" dirty="0">
                <a:solidFill>
                  <a:srgbClr val="212529"/>
                </a:solidFill>
                <a:effectLst/>
                <a:latin typeface="Jameel Noori Nastaleeq" panose="02000503000000000004" pitchFamily="2" charset="-78"/>
                <a:cs typeface="Jameel Noori Nastaleeq" panose="02000503000000000004" pitchFamily="2" charset="-78"/>
              </a:rPr>
              <a:t>    </a:t>
            </a:r>
            <a:r>
              <a:rPr lang="en-US" b="1" dirty="0">
                <a:solidFill>
                  <a:srgbClr val="212529"/>
                </a:solidFill>
                <a:latin typeface="Jameel Noori Nastaleeq" panose="02000503000000000004" pitchFamily="2" charset="-78"/>
                <a:cs typeface="Jameel Noori Nastaleeq" panose="02000503000000000004" pitchFamily="2" charset="-78"/>
              </a:rPr>
              <a:t>    </a:t>
            </a:r>
            <a:r>
              <a:rPr lang="ur-PK" b="1" dirty="0">
                <a:solidFill>
                  <a:srgbClr val="212529"/>
                </a:solidFill>
                <a:latin typeface="Jameel Noori Nastaleeq" panose="02000503000000000004" pitchFamily="2" charset="-78"/>
                <a:cs typeface="Jameel Noori Nastaleeq" panose="02000503000000000004" pitchFamily="2" charset="-78"/>
              </a:rPr>
              <a:t>خطبہ جمعہ 29؍ ستمبر 2017ءفرمودہ حضرت مرزا مسرور احمد، خلیفۃ المسیح الخامس ایدہ اللہ تعالیٰ بنصرہ العزیز</a:t>
            </a:r>
          </a:p>
        </p:txBody>
      </p:sp>
      <p:sp>
        <p:nvSpPr>
          <p:cNvPr id="9" name="Slide Number Placeholder 8">
            <a:extLst>
              <a:ext uri="{FF2B5EF4-FFF2-40B4-BE49-F238E27FC236}">
                <a16:creationId xmlns:a16="http://schemas.microsoft.com/office/drawing/2014/main" id="{B8DDE616-C3A2-D9A5-21CB-28A8C7EECC61}"/>
              </a:ext>
            </a:extLst>
          </p:cNvPr>
          <p:cNvSpPr>
            <a:spLocks noGrp="1"/>
          </p:cNvSpPr>
          <p:nvPr>
            <p:ph type="sldNum" sz="quarter" idx="12"/>
          </p:nvPr>
        </p:nvSpPr>
        <p:spPr/>
        <p:txBody>
          <a:bodyPr/>
          <a:lstStyle/>
          <a:p>
            <a:fld id="{A765CC5E-8052-F244-B94C-173FF7AA6EEC}" type="slidenum">
              <a:rPr lang="en-US" smtClean="0"/>
              <a:t>15</a:t>
            </a:fld>
            <a:endParaRPr lang="en-US"/>
          </a:p>
        </p:txBody>
      </p:sp>
    </p:spTree>
    <p:extLst>
      <p:ext uri="{BB962C8B-B14F-4D97-AF65-F5344CB8AC3E}">
        <p14:creationId xmlns:p14="http://schemas.microsoft.com/office/powerpoint/2010/main" val="291566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53AB3-FD69-260D-B544-713FED18B1FC}"/>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505419A0-D952-F884-1FAA-769E40684C32}"/>
              </a:ext>
            </a:extLst>
          </p:cNvPr>
          <p:cNvSpPr txBox="1"/>
          <p:nvPr/>
        </p:nvSpPr>
        <p:spPr>
          <a:xfrm>
            <a:off x="4207587" y="2940779"/>
            <a:ext cx="3776826"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Al-Wasiyyat</a:t>
            </a:r>
          </a:p>
        </p:txBody>
      </p:sp>
      <p:sp>
        <p:nvSpPr>
          <p:cNvPr id="12" name="Slide Number Placeholder 11">
            <a:extLst>
              <a:ext uri="{FF2B5EF4-FFF2-40B4-BE49-F238E27FC236}">
                <a16:creationId xmlns:a16="http://schemas.microsoft.com/office/drawing/2014/main" id="{FFCB39C7-C3A0-BEFD-9EE6-02D94DFD85BC}"/>
              </a:ext>
            </a:extLst>
          </p:cNvPr>
          <p:cNvSpPr>
            <a:spLocks noGrp="1"/>
          </p:cNvSpPr>
          <p:nvPr>
            <p:ph type="sldNum" sz="quarter" idx="12"/>
          </p:nvPr>
        </p:nvSpPr>
        <p:spPr/>
        <p:txBody>
          <a:bodyPr/>
          <a:lstStyle/>
          <a:p>
            <a:fld id="{A765CC5E-8052-F244-B94C-173FF7AA6EEC}" type="slidenum">
              <a:rPr lang="en-US" smtClean="0"/>
              <a:t>16</a:t>
            </a:fld>
            <a:endParaRPr lang="en-US"/>
          </a:p>
        </p:txBody>
      </p:sp>
    </p:spTree>
    <p:extLst>
      <p:ext uri="{BB962C8B-B14F-4D97-AF65-F5344CB8AC3E}">
        <p14:creationId xmlns:p14="http://schemas.microsoft.com/office/powerpoint/2010/main" val="506435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B8A04-6CC3-5B05-3148-D75BD4D10100}"/>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ED7E997-9E25-D4B1-CF57-AC4E6207DDC8}"/>
              </a:ext>
            </a:extLst>
          </p:cNvPr>
          <p:cNvSpPr txBox="1"/>
          <p:nvPr/>
        </p:nvSpPr>
        <p:spPr>
          <a:xfrm>
            <a:off x="6715126" y="-2388651"/>
            <a:ext cx="5934074" cy="461665"/>
          </a:xfrm>
          <a:prstGeom prst="rect">
            <a:avLst/>
          </a:prstGeom>
          <a:noFill/>
        </p:spPr>
        <p:txBody>
          <a:bodyPr wrap="square">
            <a:spAutoFit/>
          </a:bodyPr>
          <a:lstStyle/>
          <a:p>
            <a:pPr algn="r"/>
            <a:r>
              <a:rPr lang="en-US" sz="2400" b="1" dirty="0">
                <a:solidFill>
                  <a:schemeClr val="bg1"/>
                </a:solidFill>
                <a:latin typeface="Verdana" panose="020B0604030504040204" pitchFamily="34" charset="0"/>
                <a:ea typeface="Verdana" panose="020B0604030504040204" pitchFamily="34" charset="0"/>
              </a:rPr>
              <a:t>Al Wasiyyat</a:t>
            </a:r>
          </a:p>
        </p:txBody>
      </p:sp>
      <p:sp>
        <p:nvSpPr>
          <p:cNvPr id="14" name="TextBox 13">
            <a:extLst>
              <a:ext uri="{FF2B5EF4-FFF2-40B4-BE49-F238E27FC236}">
                <a16:creationId xmlns:a16="http://schemas.microsoft.com/office/drawing/2014/main" id="{EC5AAB00-A2F8-9B0C-AA66-9F246C4CA9D4}"/>
              </a:ext>
            </a:extLst>
          </p:cNvPr>
          <p:cNvSpPr txBox="1"/>
          <p:nvPr/>
        </p:nvSpPr>
        <p:spPr>
          <a:xfrm>
            <a:off x="2438400" y="2915359"/>
            <a:ext cx="3876336" cy="235178"/>
          </a:xfrm>
          <a:prstGeom prst="rect">
            <a:avLst/>
          </a:prstGeom>
          <a:solidFill>
            <a:schemeClr val="bg1"/>
          </a:solidFill>
        </p:spPr>
        <p:txBody>
          <a:bodyPr wrap="square" rtlCol="0">
            <a:spAutoFit/>
          </a:bodyPr>
          <a:lstStyle/>
          <a:p>
            <a:endParaRPr lang="en-US" sz="1050" dirty="0"/>
          </a:p>
        </p:txBody>
      </p:sp>
      <p:grpSp>
        <p:nvGrpSpPr>
          <p:cNvPr id="21" name="Group 20">
            <a:extLst>
              <a:ext uri="{FF2B5EF4-FFF2-40B4-BE49-F238E27FC236}">
                <a16:creationId xmlns:a16="http://schemas.microsoft.com/office/drawing/2014/main" id="{632A85FE-5176-9A9B-33D5-5E6ED4008390}"/>
              </a:ext>
            </a:extLst>
          </p:cNvPr>
          <p:cNvGrpSpPr/>
          <p:nvPr/>
        </p:nvGrpSpPr>
        <p:grpSpPr>
          <a:xfrm>
            <a:off x="6096000" y="1744161"/>
            <a:ext cx="5856562" cy="3644589"/>
            <a:chOff x="6096000" y="1744161"/>
            <a:chExt cx="5856562" cy="3644589"/>
          </a:xfrm>
        </p:grpSpPr>
        <p:grpSp>
          <p:nvGrpSpPr>
            <p:cNvPr id="8" name="Group 7">
              <a:extLst>
                <a:ext uri="{FF2B5EF4-FFF2-40B4-BE49-F238E27FC236}">
                  <a16:creationId xmlns:a16="http://schemas.microsoft.com/office/drawing/2014/main" id="{27E10E6B-2A34-0CB9-B9C4-D8AA5062621E}"/>
                </a:ext>
              </a:extLst>
            </p:cNvPr>
            <p:cNvGrpSpPr/>
            <p:nvPr/>
          </p:nvGrpSpPr>
          <p:grpSpPr>
            <a:xfrm>
              <a:off x="6204320" y="1744161"/>
              <a:ext cx="5676931" cy="3636046"/>
              <a:chOff x="6096000" y="1578022"/>
              <a:chExt cx="5676931" cy="3636046"/>
            </a:xfrm>
          </p:grpSpPr>
          <p:pic>
            <p:nvPicPr>
              <p:cNvPr id="3" name="Picture 2">
                <a:extLst>
                  <a:ext uri="{FF2B5EF4-FFF2-40B4-BE49-F238E27FC236}">
                    <a16:creationId xmlns:a16="http://schemas.microsoft.com/office/drawing/2014/main" id="{EF323F1F-6638-595F-A84F-13CFE6E59DB8}"/>
                  </a:ext>
                </a:extLst>
              </p:cNvPr>
              <p:cNvPicPr>
                <a:picLocks noChangeAspect="1"/>
              </p:cNvPicPr>
              <p:nvPr/>
            </p:nvPicPr>
            <p:blipFill>
              <a:blip r:embed="rId3"/>
              <a:stretch>
                <a:fillRect/>
              </a:stretch>
            </p:blipFill>
            <p:spPr>
              <a:xfrm>
                <a:off x="6096000" y="1578022"/>
                <a:ext cx="5676931" cy="2048047"/>
              </a:xfrm>
              <a:prstGeom prst="rect">
                <a:avLst/>
              </a:prstGeom>
            </p:spPr>
          </p:pic>
          <p:pic>
            <p:nvPicPr>
              <p:cNvPr id="7" name="Picture 6">
                <a:extLst>
                  <a:ext uri="{FF2B5EF4-FFF2-40B4-BE49-F238E27FC236}">
                    <a16:creationId xmlns:a16="http://schemas.microsoft.com/office/drawing/2014/main" id="{5E2DABA2-53E1-418E-66A3-2E346E6A9905}"/>
                  </a:ext>
                </a:extLst>
              </p:cNvPr>
              <p:cNvPicPr>
                <a:picLocks noChangeAspect="1"/>
              </p:cNvPicPr>
              <p:nvPr/>
            </p:nvPicPr>
            <p:blipFill>
              <a:blip r:embed="rId4"/>
              <a:stretch>
                <a:fillRect/>
              </a:stretch>
            </p:blipFill>
            <p:spPr>
              <a:xfrm>
                <a:off x="6096000" y="3626070"/>
                <a:ext cx="5676931" cy="1587998"/>
              </a:xfrm>
              <a:prstGeom prst="rect">
                <a:avLst/>
              </a:prstGeom>
            </p:spPr>
          </p:pic>
        </p:grpSp>
        <p:sp>
          <p:nvSpPr>
            <p:cNvPr id="12" name="TextBox 11">
              <a:extLst>
                <a:ext uri="{FF2B5EF4-FFF2-40B4-BE49-F238E27FC236}">
                  <a16:creationId xmlns:a16="http://schemas.microsoft.com/office/drawing/2014/main" id="{3FE98C4C-A946-9135-4941-8055A8BE23C1}"/>
                </a:ext>
              </a:extLst>
            </p:cNvPr>
            <p:cNvSpPr txBox="1"/>
            <p:nvPr/>
          </p:nvSpPr>
          <p:spPr>
            <a:xfrm>
              <a:off x="8407949" y="1755542"/>
              <a:ext cx="3544613" cy="369332"/>
            </a:xfrm>
            <a:prstGeom prst="rect">
              <a:avLst/>
            </a:prstGeom>
            <a:solidFill>
              <a:schemeClr val="bg1"/>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C7992B9B-5B84-801C-7321-4B265BAC41EC}"/>
                </a:ext>
              </a:extLst>
            </p:cNvPr>
            <p:cNvSpPr txBox="1"/>
            <p:nvPr/>
          </p:nvSpPr>
          <p:spPr>
            <a:xfrm>
              <a:off x="6096000" y="5050196"/>
              <a:ext cx="5067131" cy="338554"/>
            </a:xfrm>
            <a:prstGeom prst="rect">
              <a:avLst/>
            </a:prstGeom>
            <a:solidFill>
              <a:schemeClr val="bg1"/>
            </a:solidFill>
          </p:spPr>
          <p:txBody>
            <a:bodyPr wrap="square" rtlCol="0">
              <a:spAutoFit/>
            </a:bodyPr>
            <a:lstStyle/>
            <a:p>
              <a:endParaRPr lang="en-US" sz="1600" dirty="0"/>
            </a:p>
          </p:txBody>
        </p:sp>
      </p:grpSp>
      <p:sp>
        <p:nvSpPr>
          <p:cNvPr id="18" name="TextBox 17">
            <a:extLst>
              <a:ext uri="{FF2B5EF4-FFF2-40B4-BE49-F238E27FC236}">
                <a16:creationId xmlns:a16="http://schemas.microsoft.com/office/drawing/2014/main" id="{AE966E5A-6BA4-3322-D838-10F5A9D04809}"/>
              </a:ext>
            </a:extLst>
          </p:cNvPr>
          <p:cNvSpPr txBox="1"/>
          <p:nvPr/>
        </p:nvSpPr>
        <p:spPr>
          <a:xfrm>
            <a:off x="127800" y="1444714"/>
            <a:ext cx="5885829" cy="4524315"/>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God addressed me and said that Taqwa is a tree that should be planted in the heart. The very water which nourishes Taqwa irrigates the whole garden. Taqwa is a root without which everything is meaningless; and if it remains intact then nothing is lost. What benefit is there for a man in indulging himself in the useless activity of claiming with his tongue that he seeks God while he has no sure footing with his Lord. Look, I say to you truly and sincerely that ruined is he whose faith is tainted by even a hint of worldliness. Hell is very close to that soul all of whose intentions are not for God—rather some of them are for God and others are for the world. Thus if you have an iota of worldly adulteration in your intentions, all your worship is in vain.</a:t>
            </a:r>
          </a:p>
        </p:txBody>
      </p:sp>
      <p:sp>
        <p:nvSpPr>
          <p:cNvPr id="20" name="TextBox 19">
            <a:extLst>
              <a:ext uri="{FF2B5EF4-FFF2-40B4-BE49-F238E27FC236}">
                <a16:creationId xmlns:a16="http://schemas.microsoft.com/office/drawing/2014/main" id="{636C84CC-14D6-84CD-A028-4ECD857D6EC0}"/>
              </a:ext>
            </a:extLst>
          </p:cNvPr>
          <p:cNvSpPr txBox="1"/>
          <p:nvPr/>
        </p:nvSpPr>
        <p:spPr>
          <a:xfrm>
            <a:off x="6242251" y="6096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Al Wasiyyat</a:t>
            </a:r>
          </a:p>
        </p:txBody>
      </p:sp>
      <p:sp>
        <p:nvSpPr>
          <p:cNvPr id="22" name="Slide Number Placeholder 21">
            <a:extLst>
              <a:ext uri="{FF2B5EF4-FFF2-40B4-BE49-F238E27FC236}">
                <a16:creationId xmlns:a16="http://schemas.microsoft.com/office/drawing/2014/main" id="{69A3F23B-4D09-92A7-ECB8-FF5EB1F3683D}"/>
              </a:ext>
            </a:extLst>
          </p:cNvPr>
          <p:cNvSpPr>
            <a:spLocks noGrp="1"/>
          </p:cNvSpPr>
          <p:nvPr>
            <p:ph type="sldNum" sz="quarter" idx="12"/>
          </p:nvPr>
        </p:nvSpPr>
        <p:spPr/>
        <p:txBody>
          <a:bodyPr/>
          <a:lstStyle/>
          <a:p>
            <a:fld id="{A765CC5E-8052-F244-B94C-173FF7AA6EEC}" type="slidenum">
              <a:rPr lang="en-US" smtClean="0"/>
              <a:t>17</a:t>
            </a:fld>
            <a:endParaRPr lang="en-US"/>
          </a:p>
        </p:txBody>
      </p:sp>
    </p:spTree>
    <p:extLst>
      <p:ext uri="{BB962C8B-B14F-4D97-AF65-F5344CB8AC3E}">
        <p14:creationId xmlns:p14="http://schemas.microsoft.com/office/powerpoint/2010/main" val="169477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32C393B-9E51-CC45-0FEC-D07019A71EF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7A13D47-031D-619C-E7CF-3FC4EE77E229}"/>
              </a:ext>
            </a:extLst>
          </p:cNvPr>
          <p:cNvSpPr txBox="1"/>
          <p:nvPr/>
        </p:nvSpPr>
        <p:spPr>
          <a:xfrm>
            <a:off x="1665889" y="2767280"/>
            <a:ext cx="8860221" cy="1077218"/>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Zahanat </a:t>
            </a:r>
          </a:p>
          <a:p>
            <a:pPr algn="ctr"/>
            <a:r>
              <a:rPr lang="en-US" sz="3200" b="1" dirty="0">
                <a:latin typeface="Verdana" panose="020B0604030504040204" pitchFamily="34" charset="0"/>
                <a:ea typeface="Verdana" panose="020B0604030504040204" pitchFamily="34" charset="0"/>
              </a:rPr>
              <a:t>(Mental ability)</a:t>
            </a:r>
          </a:p>
        </p:txBody>
      </p:sp>
      <p:sp>
        <p:nvSpPr>
          <p:cNvPr id="12" name="Slide Number Placeholder 11">
            <a:extLst>
              <a:ext uri="{FF2B5EF4-FFF2-40B4-BE49-F238E27FC236}">
                <a16:creationId xmlns:a16="http://schemas.microsoft.com/office/drawing/2014/main" id="{21BD373C-C7C4-8BDD-B302-6C27582C6D19}"/>
              </a:ext>
            </a:extLst>
          </p:cNvPr>
          <p:cNvSpPr>
            <a:spLocks noGrp="1"/>
          </p:cNvSpPr>
          <p:nvPr>
            <p:ph type="sldNum" sz="quarter" idx="12"/>
          </p:nvPr>
        </p:nvSpPr>
        <p:spPr/>
        <p:txBody>
          <a:bodyPr/>
          <a:lstStyle/>
          <a:p>
            <a:fld id="{A765CC5E-8052-F244-B94C-173FF7AA6EEC}" type="slidenum">
              <a:rPr lang="en-US" smtClean="0"/>
              <a:t>18</a:t>
            </a:fld>
            <a:endParaRPr lang="en-US"/>
          </a:p>
        </p:txBody>
      </p:sp>
    </p:spTree>
    <p:extLst>
      <p:ext uri="{BB962C8B-B14F-4D97-AF65-F5344CB8AC3E}">
        <p14:creationId xmlns:p14="http://schemas.microsoft.com/office/powerpoint/2010/main" val="426041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5E74D13-35D9-5A20-E851-7BE73D996A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7F34DBF-C2B7-4994-1C8D-3AB37B84089F}"/>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What is acrophobia a fear of? </a:t>
            </a:r>
          </a:p>
        </p:txBody>
      </p:sp>
      <p:sp>
        <p:nvSpPr>
          <p:cNvPr id="5" name="Rectangle 2">
            <a:extLst>
              <a:ext uri="{FF2B5EF4-FFF2-40B4-BE49-F238E27FC236}">
                <a16:creationId xmlns:a16="http://schemas.microsoft.com/office/drawing/2014/main" id="{18D0E5BF-1772-55EB-F6F2-5E19632580B1}"/>
              </a:ext>
            </a:extLst>
          </p:cNvPr>
          <p:cNvSpPr>
            <a:spLocks noChangeArrowheads="1"/>
          </p:cNvSpPr>
          <p:nvPr/>
        </p:nvSpPr>
        <p:spPr bwMode="auto">
          <a:xfrm>
            <a:off x="760157" y="1590765"/>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Clowns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Rats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Heights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Artificial Intelligence</a:t>
            </a:r>
          </a:p>
        </p:txBody>
      </p:sp>
      <p:sp>
        <p:nvSpPr>
          <p:cNvPr id="6" name="TextBox 5">
            <a:extLst>
              <a:ext uri="{FF2B5EF4-FFF2-40B4-BE49-F238E27FC236}">
                <a16:creationId xmlns:a16="http://schemas.microsoft.com/office/drawing/2014/main" id="{DCC3564E-FDE6-C661-CC51-7B23105B7016}"/>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Lady Alice and Envy are varieties of what fruit?</a:t>
            </a:r>
          </a:p>
        </p:txBody>
      </p:sp>
      <p:sp>
        <p:nvSpPr>
          <p:cNvPr id="7" name="Rectangle 3">
            <a:extLst>
              <a:ext uri="{FF2B5EF4-FFF2-40B4-BE49-F238E27FC236}">
                <a16:creationId xmlns:a16="http://schemas.microsoft.com/office/drawing/2014/main" id="{0A698054-CF3C-9AEC-6E3C-759A4ABC7BB6}"/>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Mangoes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Bananas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Apples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Strawberries</a:t>
            </a:r>
          </a:p>
        </p:txBody>
      </p:sp>
      <p:sp>
        <p:nvSpPr>
          <p:cNvPr id="8" name="TextBox 7">
            <a:extLst>
              <a:ext uri="{FF2B5EF4-FFF2-40B4-BE49-F238E27FC236}">
                <a16:creationId xmlns:a16="http://schemas.microsoft.com/office/drawing/2014/main" id="{56CFF92F-F36C-721A-834F-4C5DCA8B10C1}"/>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What height is a regulation NBA basketball hoop?</a:t>
            </a:r>
          </a:p>
        </p:txBody>
      </p:sp>
      <p:sp>
        <p:nvSpPr>
          <p:cNvPr id="10" name="TextBox 9">
            <a:extLst>
              <a:ext uri="{FF2B5EF4-FFF2-40B4-BE49-F238E27FC236}">
                <a16:creationId xmlns:a16="http://schemas.microsoft.com/office/drawing/2014/main" id="{790A3A0F-8210-E560-767E-C878919AE9F3}"/>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11" name="Rectangle 3">
            <a:extLst>
              <a:ext uri="{FF2B5EF4-FFF2-40B4-BE49-F238E27FC236}">
                <a16:creationId xmlns:a16="http://schemas.microsoft.com/office/drawing/2014/main" id="{6B3930E1-9520-E2DD-4532-19034C506812}"/>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 feet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11.5 feet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10 feet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8 feet</a:t>
            </a:r>
          </a:p>
        </p:txBody>
      </p:sp>
      <p:sp>
        <p:nvSpPr>
          <p:cNvPr id="12" name="Slide Number Placeholder 11">
            <a:extLst>
              <a:ext uri="{FF2B5EF4-FFF2-40B4-BE49-F238E27FC236}">
                <a16:creationId xmlns:a16="http://schemas.microsoft.com/office/drawing/2014/main" id="{13FBDBDB-3D47-36C2-688B-D8A0333D6A24}"/>
              </a:ext>
            </a:extLst>
          </p:cNvPr>
          <p:cNvSpPr>
            <a:spLocks noGrp="1"/>
          </p:cNvSpPr>
          <p:nvPr>
            <p:ph type="sldNum" sz="quarter" idx="12"/>
          </p:nvPr>
        </p:nvSpPr>
        <p:spPr/>
        <p:txBody>
          <a:bodyPr/>
          <a:lstStyle/>
          <a:p>
            <a:fld id="{A765CC5E-8052-F244-B94C-173FF7AA6EEC}" type="slidenum">
              <a:rPr lang="en-US" smtClean="0"/>
              <a:t>19</a:t>
            </a:fld>
            <a:endParaRPr lang="en-US"/>
          </a:p>
        </p:txBody>
      </p:sp>
    </p:spTree>
    <p:extLst>
      <p:ext uri="{BB962C8B-B14F-4D97-AF65-F5344CB8AC3E}">
        <p14:creationId xmlns:p14="http://schemas.microsoft.com/office/powerpoint/2010/main" val="51873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1DC4E9-5623-55D5-421E-FF16377297CC}"/>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solidFill>
                  <a:prstClr val="black"/>
                </a:solidFill>
                <a:latin typeface="Verdana" panose="020B0604030504040204" pitchFamily="34" charset="0"/>
                <a:ea typeface="Verdana" panose="020B0604030504040204" pitchFamily="34" charset="0"/>
              </a:rPr>
              <a:t>Du’a </a:t>
            </a:r>
          </a:p>
        </p:txBody>
      </p:sp>
      <p:sp>
        <p:nvSpPr>
          <p:cNvPr id="3" name="Cloud 2">
            <a:extLst>
              <a:ext uri="{FF2B5EF4-FFF2-40B4-BE49-F238E27FC236}">
                <a16:creationId xmlns:a16="http://schemas.microsoft.com/office/drawing/2014/main" id="{5C1F09BE-854A-0A14-6A51-5345A7B47EC0}"/>
              </a:ext>
            </a:extLst>
          </p:cNvPr>
          <p:cNvSpPr/>
          <p:nvPr/>
        </p:nvSpPr>
        <p:spPr>
          <a:xfrm>
            <a:off x="9644825" y="193040"/>
            <a:ext cx="2174240" cy="924560"/>
          </a:xfrm>
          <a:prstGeom prst="cloud">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Ink Free" panose="03080402000500000000" pitchFamily="66" charset="0"/>
              </a:rPr>
              <a:t>AGENDA</a:t>
            </a:r>
          </a:p>
        </p:txBody>
      </p:sp>
      <p:sp>
        <p:nvSpPr>
          <p:cNvPr id="6" name="Slide Number Placeholder 5">
            <a:extLst>
              <a:ext uri="{FF2B5EF4-FFF2-40B4-BE49-F238E27FC236}">
                <a16:creationId xmlns:a16="http://schemas.microsoft.com/office/drawing/2014/main" id="{E038860D-951B-A29D-4196-0F6CD90034BF}"/>
              </a:ext>
            </a:extLst>
          </p:cNvPr>
          <p:cNvSpPr>
            <a:spLocks noGrp="1"/>
          </p:cNvSpPr>
          <p:nvPr>
            <p:ph type="sldNum" sz="quarter" idx="12"/>
          </p:nvPr>
        </p:nvSpPr>
        <p:spPr/>
        <p:txBody>
          <a:bodyPr/>
          <a:lstStyle/>
          <a:p>
            <a:fld id="{A765CC5E-8052-F244-B94C-173FF7AA6EEC}" type="slidenum">
              <a:rPr lang="en-US" smtClean="0"/>
              <a:t>2</a:t>
            </a:fld>
            <a:endParaRPr lang="en-US"/>
          </a:p>
        </p:txBody>
      </p:sp>
    </p:spTree>
    <p:extLst>
      <p:ext uri="{BB962C8B-B14F-4D97-AF65-F5344CB8AC3E}">
        <p14:creationId xmlns:p14="http://schemas.microsoft.com/office/powerpoint/2010/main" val="7965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19B147-C3D2-EF13-ACEA-4CB573969F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685ED65-038B-5F97-109B-B752E28D4E35}"/>
              </a:ext>
            </a:extLst>
          </p:cNvPr>
          <p:cNvSpPr txBox="1"/>
          <p:nvPr/>
        </p:nvSpPr>
        <p:spPr>
          <a:xfrm>
            <a:off x="340800" y="1263658"/>
            <a:ext cx="10966347" cy="369332"/>
          </a:xfrm>
          <a:prstGeom prst="rect">
            <a:avLst/>
          </a:prstGeom>
          <a:noFill/>
        </p:spPr>
        <p:txBody>
          <a:bodyPr wrap="square">
            <a:spAutoFit/>
          </a:bodyPr>
          <a:lstStyle/>
          <a:p>
            <a:r>
              <a:rPr lang="en-US" dirty="0">
                <a:solidFill>
                  <a:prstClr val="black"/>
                </a:solidFill>
                <a:latin typeface="Verdana" panose="020B0604030504040204" pitchFamily="34" charset="0"/>
                <a:ea typeface="Verdana" panose="020B0604030504040204" pitchFamily="34" charset="0"/>
              </a:rPr>
              <a:t>Q. What is acrophobia a fear of? </a:t>
            </a:r>
          </a:p>
        </p:txBody>
      </p:sp>
      <p:sp>
        <p:nvSpPr>
          <p:cNvPr id="5" name="Rectangle 2">
            <a:extLst>
              <a:ext uri="{FF2B5EF4-FFF2-40B4-BE49-F238E27FC236}">
                <a16:creationId xmlns:a16="http://schemas.microsoft.com/office/drawing/2014/main" id="{E410F483-4E22-0505-594C-8460D74DEFCC}"/>
              </a:ext>
            </a:extLst>
          </p:cNvPr>
          <p:cNvSpPr>
            <a:spLocks noChangeArrowheads="1"/>
          </p:cNvSpPr>
          <p:nvPr/>
        </p:nvSpPr>
        <p:spPr bwMode="auto">
          <a:xfrm>
            <a:off x="760157" y="1590765"/>
            <a:ext cx="7085985" cy="1290485"/>
          </a:xfrm>
          <a:prstGeom prst="rect">
            <a:avLst/>
          </a:prstGeom>
          <a:noFill/>
          <a:ln>
            <a:noFill/>
          </a:ln>
          <a:effectLst/>
        </p:spPr>
        <p:txBody>
          <a:bodyPr vert="horz" wrap="none" lIns="0" tIns="0" rIns="0" bIns="0" numCol="1" anchor="t" anchorCtr="0" compatLnSpc="1">
            <a:prstTxWarp prst="textNoShape">
              <a:avLst/>
            </a:prstTxWarp>
            <a:noAutofit/>
          </a:bodyPr>
          <a:lstStyle/>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Clowns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Rats</a:t>
            </a:r>
          </a:p>
          <a:p>
            <a:pPr marL="285750" indent="-285750" eaLnBrk="0" fontAlgn="base" hangingPunct="0">
              <a:spcBef>
                <a:spcPct val="0"/>
              </a:spcBef>
              <a:spcAft>
                <a:spcPct val="0"/>
              </a:spcAft>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Heights</a:t>
            </a:r>
          </a:p>
          <a:p>
            <a:pPr marL="285750" indent="-285750" eaLnBrk="0" fontAlgn="base" hangingPunct="0">
              <a:spcBef>
                <a:spcPct val="0"/>
              </a:spcBef>
              <a:spcAft>
                <a:spcPct val="0"/>
              </a:spcAft>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Artificial Intelligence</a:t>
            </a:r>
          </a:p>
        </p:txBody>
      </p:sp>
      <p:sp>
        <p:nvSpPr>
          <p:cNvPr id="6" name="TextBox 5">
            <a:extLst>
              <a:ext uri="{FF2B5EF4-FFF2-40B4-BE49-F238E27FC236}">
                <a16:creationId xmlns:a16="http://schemas.microsoft.com/office/drawing/2014/main" id="{761FE55F-10F7-74A2-4184-49D2717B7D67}"/>
              </a:ext>
            </a:extLst>
          </p:cNvPr>
          <p:cNvSpPr txBox="1"/>
          <p:nvPr/>
        </p:nvSpPr>
        <p:spPr>
          <a:xfrm>
            <a:off x="269680" y="2784387"/>
            <a:ext cx="988802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Lady Alice and Envy are varieties of what fruit?</a:t>
            </a:r>
          </a:p>
        </p:txBody>
      </p:sp>
      <p:sp>
        <p:nvSpPr>
          <p:cNvPr id="7" name="Rectangle 3">
            <a:extLst>
              <a:ext uri="{FF2B5EF4-FFF2-40B4-BE49-F238E27FC236}">
                <a16:creationId xmlns:a16="http://schemas.microsoft.com/office/drawing/2014/main" id="{93430357-9446-57E2-C921-D74ECAFF2FF9}"/>
              </a:ext>
            </a:extLst>
          </p:cNvPr>
          <p:cNvSpPr>
            <a:spLocks noChangeArrowheads="1"/>
          </p:cNvSpPr>
          <p:nvPr/>
        </p:nvSpPr>
        <p:spPr bwMode="auto">
          <a:xfrm>
            <a:off x="668717" y="3153719"/>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Mangoes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Bananas</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Apples</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Strawberries</a:t>
            </a:r>
          </a:p>
        </p:txBody>
      </p:sp>
      <p:sp>
        <p:nvSpPr>
          <p:cNvPr id="8" name="TextBox 7">
            <a:extLst>
              <a:ext uri="{FF2B5EF4-FFF2-40B4-BE49-F238E27FC236}">
                <a16:creationId xmlns:a16="http://schemas.microsoft.com/office/drawing/2014/main" id="{F597FB5C-4674-C736-4228-1C1509358A6C}"/>
              </a:ext>
            </a:extLst>
          </p:cNvPr>
          <p:cNvSpPr txBox="1"/>
          <p:nvPr/>
        </p:nvSpPr>
        <p:spPr>
          <a:xfrm>
            <a:off x="269680" y="4390869"/>
            <a:ext cx="11284206" cy="369332"/>
          </a:xfrm>
          <a:prstGeom prst="rect">
            <a:avLst/>
          </a:prstGeom>
          <a:noFill/>
        </p:spPr>
        <p:txBody>
          <a:bodyPr wrap="square">
            <a:spAutoFit/>
          </a:bodyPr>
          <a:lstStyle>
            <a:defPPr>
              <a:defRPr lang="en-US"/>
            </a:defPPr>
            <a:lvl1pPr>
              <a:defRPr sz="2000" i="0">
                <a:effectLst/>
                <a:latin typeface="Verdana" panose="020B0604030504040204" pitchFamily="34" charset="0"/>
                <a:ea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Q. What height is a regulation NBA basketball hoop?</a:t>
            </a:r>
          </a:p>
        </p:txBody>
      </p:sp>
      <p:sp>
        <p:nvSpPr>
          <p:cNvPr id="9" name="Rectangle 3">
            <a:extLst>
              <a:ext uri="{FF2B5EF4-FFF2-40B4-BE49-F238E27FC236}">
                <a16:creationId xmlns:a16="http://schemas.microsoft.com/office/drawing/2014/main" id="{F4762451-9F9A-AFA3-04A2-6AD318C80E90}"/>
              </a:ext>
            </a:extLst>
          </p:cNvPr>
          <p:cNvSpPr>
            <a:spLocks noChangeArrowheads="1"/>
          </p:cNvSpPr>
          <p:nvPr/>
        </p:nvSpPr>
        <p:spPr bwMode="auto">
          <a:xfrm>
            <a:off x="760157" y="4760201"/>
            <a:ext cx="2445160" cy="1200329"/>
          </a:xfrm>
          <a:prstGeom prst="rect">
            <a:avLst/>
          </a:prstGeom>
          <a:noFill/>
        </p:spPr>
        <p:txBody>
          <a:bodyPr wrap="square">
            <a:spAutoFit/>
          </a:bodyPr>
          <a:lstStyle/>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12 feet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11.5 feet</a:t>
            </a:r>
          </a:p>
          <a:p>
            <a:pPr marL="285750" indent="-285750">
              <a:buFont typeface="+mj-lt"/>
              <a:buAutoNum type="arabicPeriod"/>
            </a:pPr>
            <a:r>
              <a:rPr lang="en-US" altLang="en-US" dirty="0">
                <a:solidFill>
                  <a:prstClr val="black"/>
                </a:solidFill>
                <a:highlight>
                  <a:srgbClr val="00FFFF"/>
                </a:highlight>
                <a:latin typeface="Verdana" panose="020B0604030504040204" pitchFamily="34" charset="0"/>
                <a:ea typeface="Verdana" panose="020B0604030504040204" pitchFamily="34" charset="0"/>
              </a:rPr>
              <a:t>10 feet</a:t>
            </a:r>
          </a:p>
          <a:p>
            <a:pPr marL="285750" indent="-285750">
              <a:buFont typeface="+mj-lt"/>
              <a:buAutoNum type="arabicPeriod"/>
            </a:pPr>
            <a:r>
              <a:rPr lang="en-US" altLang="en-US" dirty="0">
                <a:solidFill>
                  <a:prstClr val="black"/>
                </a:solidFill>
                <a:latin typeface="Verdana" panose="020B0604030504040204" pitchFamily="34" charset="0"/>
                <a:ea typeface="Verdana" panose="020B0604030504040204" pitchFamily="34" charset="0"/>
              </a:rPr>
              <a:t>8 feet</a:t>
            </a:r>
          </a:p>
        </p:txBody>
      </p:sp>
      <p:sp>
        <p:nvSpPr>
          <p:cNvPr id="10" name="TextBox 9">
            <a:extLst>
              <a:ext uri="{FF2B5EF4-FFF2-40B4-BE49-F238E27FC236}">
                <a16:creationId xmlns:a16="http://schemas.microsoft.com/office/drawing/2014/main" id="{CEA023E1-E84D-BC54-4E7B-4B2B612881F6}"/>
              </a:ext>
            </a:extLst>
          </p:cNvPr>
          <p:cNvSpPr txBox="1"/>
          <p:nvPr/>
        </p:nvSpPr>
        <p:spPr>
          <a:xfrm>
            <a:off x="6114026" y="0"/>
            <a:ext cx="593407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Zahanat</a:t>
            </a:r>
          </a:p>
        </p:txBody>
      </p:sp>
      <p:sp>
        <p:nvSpPr>
          <p:cNvPr id="3" name="TextBox 2">
            <a:extLst>
              <a:ext uri="{FF2B5EF4-FFF2-40B4-BE49-F238E27FC236}">
                <a16:creationId xmlns:a16="http://schemas.microsoft.com/office/drawing/2014/main" id="{F70C1F99-1272-42F7-8966-E9F0D424026C}"/>
              </a:ext>
            </a:extLst>
          </p:cNvPr>
          <p:cNvSpPr txBox="1"/>
          <p:nvPr/>
        </p:nvSpPr>
        <p:spPr>
          <a:xfrm>
            <a:off x="6257926" y="1116462"/>
            <a:ext cx="5790174" cy="1569660"/>
          </a:xfrm>
          <a:prstGeom prst="rect">
            <a:avLst/>
          </a:prstGeom>
          <a:noFill/>
        </p:spPr>
        <p:txBody>
          <a:bodyPr wrap="square">
            <a:spAutoFit/>
          </a:bodyPr>
          <a:lstStyle/>
          <a:p>
            <a:r>
              <a:rPr lang="en-US" sz="1600" b="1" dirty="0">
                <a:latin typeface="Verdana" panose="020B0604030504040204" pitchFamily="34" charset="0"/>
                <a:ea typeface="Verdana" panose="020B0604030504040204" pitchFamily="34" charset="0"/>
                <a:hlinkClick r:id="rId3"/>
              </a:rPr>
              <a:t>Acrophobia</a:t>
            </a:r>
            <a:endParaRPr lang="en-US" sz="1600" b="1"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People with acrophobia have an intense fear of situations that involve heights such as being in a tall building or using a ladder. Like other specific phobias, acrophobia is treatable with a psychological therapy called exposure therapy.</a:t>
            </a:r>
          </a:p>
        </p:txBody>
      </p:sp>
      <p:sp>
        <p:nvSpPr>
          <p:cNvPr id="12" name="TextBox 11">
            <a:extLst>
              <a:ext uri="{FF2B5EF4-FFF2-40B4-BE49-F238E27FC236}">
                <a16:creationId xmlns:a16="http://schemas.microsoft.com/office/drawing/2014/main" id="{0D576CD3-B0FC-B922-292F-FAEBCAB831CD}"/>
              </a:ext>
            </a:extLst>
          </p:cNvPr>
          <p:cNvSpPr txBox="1"/>
          <p:nvPr/>
        </p:nvSpPr>
        <p:spPr>
          <a:xfrm>
            <a:off x="6257926" y="3025175"/>
            <a:ext cx="5790174" cy="1077218"/>
          </a:xfrm>
          <a:prstGeom prst="rect">
            <a:avLst/>
          </a:prstGeom>
          <a:noFill/>
        </p:spPr>
        <p:txBody>
          <a:bodyPr wrap="square">
            <a:spAutoFit/>
          </a:bodyPr>
          <a:lstStyle/>
          <a:p>
            <a:r>
              <a:rPr lang="en-US" sz="1600" b="1" dirty="0">
                <a:latin typeface="Verdana" panose="020B0604030504040204" pitchFamily="34" charset="0"/>
                <a:ea typeface="Verdana" panose="020B0604030504040204" pitchFamily="34" charset="0"/>
                <a:hlinkClick r:id="rId4"/>
              </a:rPr>
              <a:t>Apple Varieties</a:t>
            </a:r>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Envy</a:t>
            </a:r>
            <a:r>
              <a:rPr lang="en-US" sz="1600" dirty="0">
                <a:latin typeface="Verdana" panose="020B0604030504040204" pitchFamily="34" charset="0"/>
                <a:ea typeface="Verdana" panose="020B0604030504040204" pitchFamily="34" charset="0"/>
              </a:rPr>
              <a:t> – an apple that’s mostly red with yellow specks.</a:t>
            </a:r>
          </a:p>
          <a:p>
            <a:r>
              <a:rPr lang="en-US" sz="1600" b="1" dirty="0">
                <a:latin typeface="Verdana" panose="020B0604030504040204" pitchFamily="34" charset="0"/>
                <a:ea typeface="Verdana" panose="020B0604030504040204" pitchFamily="34" charset="0"/>
              </a:rPr>
              <a:t>Lady Alice </a:t>
            </a:r>
            <a:r>
              <a:rPr lang="en-US" sz="1600" dirty="0">
                <a:latin typeface="Verdana" panose="020B0604030504040204" pitchFamily="34" charset="0"/>
                <a:ea typeface="Verdana" panose="020B0604030504040204" pitchFamily="34" charset="0"/>
              </a:rPr>
              <a:t>– pink-blush apples that keep their shape long after being cut.</a:t>
            </a:r>
          </a:p>
        </p:txBody>
      </p:sp>
      <p:sp>
        <p:nvSpPr>
          <p:cNvPr id="14" name="TextBox 13">
            <a:extLst>
              <a:ext uri="{FF2B5EF4-FFF2-40B4-BE49-F238E27FC236}">
                <a16:creationId xmlns:a16="http://schemas.microsoft.com/office/drawing/2014/main" id="{FBF43345-C57C-438C-DB0B-0321ADFDC474}"/>
              </a:ext>
            </a:extLst>
          </p:cNvPr>
          <p:cNvSpPr txBox="1"/>
          <p:nvPr/>
        </p:nvSpPr>
        <p:spPr>
          <a:xfrm>
            <a:off x="6287295" y="4749173"/>
            <a:ext cx="5757068" cy="1077218"/>
          </a:xfrm>
          <a:prstGeom prst="rect">
            <a:avLst/>
          </a:prstGeom>
          <a:noFill/>
        </p:spPr>
        <p:txBody>
          <a:bodyPr wrap="square">
            <a:spAutoFit/>
          </a:bodyPr>
          <a:lstStyle>
            <a:defPPr>
              <a:defRPr lang="en-US"/>
            </a:defPPr>
            <a:lvl1pPr>
              <a:defRPr sz="1600" b="1">
                <a:latin typeface="Verdana" panose="020B0604030504040204" pitchFamily="34" charset="0"/>
                <a:ea typeface="Verdana" panose="020B0604030504040204" pitchFamily="34" charset="0"/>
              </a:defRPr>
            </a:lvl1pPr>
          </a:lstStyle>
          <a:p>
            <a:r>
              <a:rPr lang="en-US" dirty="0">
                <a:hlinkClick r:id="rId5"/>
              </a:rPr>
              <a:t>Regulation Basketball Hoop</a:t>
            </a:r>
            <a:endParaRPr lang="en-US" dirty="0"/>
          </a:p>
          <a:p>
            <a:r>
              <a:rPr lang="en-US" b="0" dirty="0"/>
              <a:t>Regulation basketball hoops used throughout America have a standard height of 10 feet (3.05 meters) from the ground. </a:t>
            </a:r>
          </a:p>
        </p:txBody>
      </p:sp>
      <p:sp>
        <p:nvSpPr>
          <p:cNvPr id="15" name="Slide Number Placeholder 14">
            <a:extLst>
              <a:ext uri="{FF2B5EF4-FFF2-40B4-BE49-F238E27FC236}">
                <a16:creationId xmlns:a16="http://schemas.microsoft.com/office/drawing/2014/main" id="{4301328F-98BA-B1AF-F2A8-B4B22B516548}"/>
              </a:ext>
            </a:extLst>
          </p:cNvPr>
          <p:cNvSpPr>
            <a:spLocks noGrp="1"/>
          </p:cNvSpPr>
          <p:nvPr>
            <p:ph type="sldNum" sz="quarter" idx="12"/>
          </p:nvPr>
        </p:nvSpPr>
        <p:spPr/>
        <p:txBody>
          <a:bodyPr/>
          <a:lstStyle/>
          <a:p>
            <a:fld id="{A765CC5E-8052-F244-B94C-173FF7AA6EEC}" type="slidenum">
              <a:rPr lang="en-US" smtClean="0"/>
              <a:t>20</a:t>
            </a:fld>
            <a:endParaRPr lang="en-US"/>
          </a:p>
        </p:txBody>
      </p:sp>
    </p:spTree>
    <p:extLst>
      <p:ext uri="{BB962C8B-B14F-4D97-AF65-F5344CB8AC3E}">
        <p14:creationId xmlns:p14="http://schemas.microsoft.com/office/powerpoint/2010/main" val="96060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8832E2B-2FE1-240D-64A8-3548633BD7C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1C1BB02-8B83-089D-EF86-3E11B982C30A}"/>
              </a:ext>
            </a:extLst>
          </p:cNvPr>
          <p:cNvSpPr txBox="1"/>
          <p:nvPr/>
        </p:nvSpPr>
        <p:spPr>
          <a:xfrm>
            <a:off x="1807779" y="3075057"/>
            <a:ext cx="8576441"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Reading of the Holy Quran</a:t>
            </a:r>
          </a:p>
        </p:txBody>
      </p:sp>
      <p:sp>
        <p:nvSpPr>
          <p:cNvPr id="12" name="Slide Number Placeholder 11">
            <a:extLst>
              <a:ext uri="{FF2B5EF4-FFF2-40B4-BE49-F238E27FC236}">
                <a16:creationId xmlns:a16="http://schemas.microsoft.com/office/drawing/2014/main" id="{89C1BCB4-E9D1-BA5A-F450-953B6F5F8512}"/>
              </a:ext>
            </a:extLst>
          </p:cNvPr>
          <p:cNvSpPr>
            <a:spLocks noGrp="1"/>
          </p:cNvSpPr>
          <p:nvPr>
            <p:ph type="sldNum" sz="quarter" idx="12"/>
          </p:nvPr>
        </p:nvSpPr>
        <p:spPr/>
        <p:txBody>
          <a:bodyPr/>
          <a:lstStyle/>
          <a:p>
            <a:fld id="{A765CC5E-8052-F244-B94C-173FF7AA6EEC}" type="slidenum">
              <a:rPr lang="en-US" smtClean="0"/>
              <a:t>21</a:t>
            </a:fld>
            <a:endParaRPr lang="en-US"/>
          </a:p>
        </p:txBody>
      </p:sp>
    </p:spTree>
    <p:extLst>
      <p:ext uri="{BB962C8B-B14F-4D97-AF65-F5344CB8AC3E}">
        <p14:creationId xmlns:p14="http://schemas.microsoft.com/office/powerpoint/2010/main" val="2838694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19447D4-9F1C-75C5-58B1-682582E5D944}"/>
              </a:ext>
            </a:extLst>
          </p:cNvPr>
          <p:cNvSpPr txBox="1">
            <a:spLocks/>
          </p:cNvSpPr>
          <p:nvPr/>
        </p:nvSpPr>
        <p:spPr>
          <a:xfrm>
            <a:off x="838198" y="1277565"/>
            <a:ext cx="10515600" cy="964583"/>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Tajweed Basics</a:t>
            </a:r>
            <a:b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b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r>
              <a:rPr kumimoji="0" lang="en-US" sz="2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Long Vowels</a:t>
            </a: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a:t>
            </a:r>
            <a:r>
              <a:rPr kumimoji="0" lang="en-US" sz="2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a:t>
            </a:r>
            <a:r>
              <a:rPr kumimoji="0" lang="en-US" sz="17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Ishbaiyya)</a:t>
            </a:r>
          </a:p>
        </p:txBody>
      </p:sp>
      <p:sp>
        <p:nvSpPr>
          <p:cNvPr id="4" name="TextBox 3">
            <a:extLst>
              <a:ext uri="{FF2B5EF4-FFF2-40B4-BE49-F238E27FC236}">
                <a16:creationId xmlns:a16="http://schemas.microsoft.com/office/drawing/2014/main" id="{D9A1D216-99FD-8DB1-D906-0FE7A36119D4}"/>
              </a:ext>
            </a:extLst>
          </p:cNvPr>
          <p:cNvSpPr txBox="1"/>
          <p:nvPr/>
        </p:nvSpPr>
        <p:spPr>
          <a:xfrm>
            <a:off x="0" y="2280956"/>
            <a:ext cx="11849743" cy="38933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Ishbaiyya refers to stretching. It is symbolized by vertical Fat’hah     , vertical Kasrah      and inverted Dammah     . For all three symbols, the bearing letter should be elongated for approx. two seconds or two 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Noto Nastaliq Urdu Medium" panose="020B0502040504020204" pitchFamily="34" charset="-78"/>
                <a:ea typeface="+mn-ea"/>
                <a:cs typeface="Noto Nastaliq Urdu Medium" panose="020B0502040504020204" pitchFamily="34" charset="-7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99"/>
                </a:solidFill>
                <a:effectLst/>
                <a:highlight>
                  <a:srgbClr val="FFFF00"/>
                </a:highlight>
                <a:uLnTx/>
                <a:uFillTx/>
                <a:latin typeface="Arial" panose="020B0604020202020204" pitchFamily="34" charset="0"/>
                <a:ea typeface="+mn-ea"/>
                <a:cs typeface="Arial" panose="020B0604020202020204" pitchFamily="34" charset="0"/>
              </a:rPr>
              <a:t>Play Audio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Click here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9810E61F-7EB7-5E59-8D78-8B1FFB481DEE}"/>
              </a:ext>
            </a:extLst>
          </p:cNvPr>
          <p:cNvPicPr>
            <a:picLocks noChangeAspect="1"/>
          </p:cNvPicPr>
          <p:nvPr/>
        </p:nvPicPr>
        <p:blipFill>
          <a:blip r:embed="rId7"/>
          <a:stretch>
            <a:fillRect/>
          </a:stretch>
        </p:blipFill>
        <p:spPr>
          <a:xfrm>
            <a:off x="7659977" y="2635216"/>
            <a:ext cx="419158" cy="190527"/>
          </a:xfrm>
          <a:prstGeom prst="rect">
            <a:avLst/>
          </a:prstGeom>
        </p:spPr>
      </p:pic>
      <p:pic>
        <p:nvPicPr>
          <p:cNvPr id="6" name="Picture 5">
            <a:extLst>
              <a:ext uri="{FF2B5EF4-FFF2-40B4-BE49-F238E27FC236}">
                <a16:creationId xmlns:a16="http://schemas.microsoft.com/office/drawing/2014/main" id="{FFA5CC88-2F8E-898A-E4AF-A9CE339278B8}"/>
              </a:ext>
            </a:extLst>
          </p:cNvPr>
          <p:cNvPicPr>
            <a:picLocks noChangeAspect="1"/>
          </p:cNvPicPr>
          <p:nvPr/>
        </p:nvPicPr>
        <p:blipFill>
          <a:blip r:embed="rId8"/>
          <a:stretch>
            <a:fillRect/>
          </a:stretch>
        </p:blipFill>
        <p:spPr>
          <a:xfrm>
            <a:off x="9947544" y="2588719"/>
            <a:ext cx="371527" cy="238158"/>
          </a:xfrm>
          <a:prstGeom prst="rect">
            <a:avLst/>
          </a:prstGeom>
        </p:spPr>
      </p:pic>
      <p:pic>
        <p:nvPicPr>
          <p:cNvPr id="7" name="Picture 6">
            <a:extLst>
              <a:ext uri="{FF2B5EF4-FFF2-40B4-BE49-F238E27FC236}">
                <a16:creationId xmlns:a16="http://schemas.microsoft.com/office/drawing/2014/main" id="{9DDAE16F-53ED-842F-EF6C-37FCF62776E4}"/>
              </a:ext>
            </a:extLst>
          </p:cNvPr>
          <p:cNvPicPr>
            <a:picLocks noChangeAspect="1"/>
          </p:cNvPicPr>
          <p:nvPr/>
        </p:nvPicPr>
        <p:blipFill>
          <a:blip r:embed="rId9"/>
          <a:stretch>
            <a:fillRect/>
          </a:stretch>
        </p:blipFill>
        <p:spPr>
          <a:xfrm>
            <a:off x="2157061" y="2927614"/>
            <a:ext cx="419158" cy="228632"/>
          </a:xfrm>
          <a:prstGeom prst="rect">
            <a:avLst/>
          </a:prstGeom>
        </p:spPr>
      </p:pic>
      <p:pic>
        <p:nvPicPr>
          <p:cNvPr id="8" name="Picture 7">
            <a:extLst>
              <a:ext uri="{FF2B5EF4-FFF2-40B4-BE49-F238E27FC236}">
                <a16:creationId xmlns:a16="http://schemas.microsoft.com/office/drawing/2014/main" id="{A8DE0C70-594F-B3AD-3ECF-ADABCB3528AE}"/>
              </a:ext>
            </a:extLst>
          </p:cNvPr>
          <p:cNvPicPr>
            <a:picLocks noChangeAspect="1"/>
          </p:cNvPicPr>
          <p:nvPr/>
        </p:nvPicPr>
        <p:blipFill>
          <a:blip r:embed="rId10"/>
          <a:stretch>
            <a:fillRect/>
          </a:stretch>
        </p:blipFill>
        <p:spPr>
          <a:xfrm>
            <a:off x="3502548" y="3514219"/>
            <a:ext cx="3626671" cy="592491"/>
          </a:xfrm>
          <a:prstGeom prst="rect">
            <a:avLst/>
          </a:prstGeom>
        </p:spPr>
      </p:pic>
      <p:pic>
        <p:nvPicPr>
          <p:cNvPr id="9" name="Picture 8">
            <a:extLst>
              <a:ext uri="{FF2B5EF4-FFF2-40B4-BE49-F238E27FC236}">
                <a16:creationId xmlns:a16="http://schemas.microsoft.com/office/drawing/2014/main" id="{DE0272EA-1E04-1F84-5307-6A9BABF77817}"/>
              </a:ext>
            </a:extLst>
          </p:cNvPr>
          <p:cNvPicPr>
            <a:picLocks noChangeAspect="1"/>
          </p:cNvPicPr>
          <p:nvPr/>
        </p:nvPicPr>
        <p:blipFill>
          <a:blip r:embed="rId11"/>
          <a:stretch>
            <a:fillRect/>
          </a:stretch>
        </p:blipFill>
        <p:spPr>
          <a:xfrm>
            <a:off x="3486482" y="4117903"/>
            <a:ext cx="3650486" cy="592491"/>
          </a:xfrm>
          <a:prstGeom prst="rect">
            <a:avLst/>
          </a:prstGeom>
        </p:spPr>
      </p:pic>
      <p:pic>
        <p:nvPicPr>
          <p:cNvPr id="10" name="Picture 9">
            <a:extLst>
              <a:ext uri="{FF2B5EF4-FFF2-40B4-BE49-F238E27FC236}">
                <a16:creationId xmlns:a16="http://schemas.microsoft.com/office/drawing/2014/main" id="{42F127FD-F89E-B282-6B8F-161BF9C79BC2}"/>
              </a:ext>
            </a:extLst>
          </p:cNvPr>
          <p:cNvPicPr>
            <a:picLocks noChangeAspect="1"/>
          </p:cNvPicPr>
          <p:nvPr/>
        </p:nvPicPr>
        <p:blipFill>
          <a:blip r:embed="rId12"/>
          <a:stretch>
            <a:fillRect/>
          </a:stretch>
        </p:blipFill>
        <p:spPr>
          <a:xfrm>
            <a:off x="3485275" y="4685551"/>
            <a:ext cx="3650486" cy="627907"/>
          </a:xfrm>
          <a:prstGeom prst="rect">
            <a:avLst/>
          </a:prstGeom>
        </p:spPr>
      </p:pic>
      <p:pic>
        <p:nvPicPr>
          <p:cNvPr id="11" name="Picture 10">
            <a:extLst>
              <a:ext uri="{FF2B5EF4-FFF2-40B4-BE49-F238E27FC236}">
                <a16:creationId xmlns:a16="http://schemas.microsoft.com/office/drawing/2014/main" id="{5E1F230D-2AE6-630B-A5CC-00403FF51215}"/>
              </a:ext>
            </a:extLst>
          </p:cNvPr>
          <p:cNvPicPr>
            <a:picLocks noChangeAspect="1"/>
          </p:cNvPicPr>
          <p:nvPr/>
        </p:nvPicPr>
        <p:blipFill>
          <a:blip r:embed="rId13"/>
          <a:stretch>
            <a:fillRect/>
          </a:stretch>
        </p:blipFill>
        <p:spPr>
          <a:xfrm>
            <a:off x="6384110" y="1942718"/>
            <a:ext cx="352474" cy="219106"/>
          </a:xfrm>
          <a:prstGeom prst="rect">
            <a:avLst/>
          </a:prstGeom>
        </p:spPr>
      </p:pic>
      <p:pic>
        <p:nvPicPr>
          <p:cNvPr id="12" name="Ishbaaya">
            <a:hlinkClick r:id="" action="ppaction://media"/>
            <a:extLst>
              <a:ext uri="{FF2B5EF4-FFF2-40B4-BE49-F238E27FC236}">
                <a16:creationId xmlns:a16="http://schemas.microsoft.com/office/drawing/2014/main" id="{630205B6-83AE-14AA-D7DA-1A8DE1837E5D}"/>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42646" y="5541107"/>
            <a:ext cx="609600" cy="328246"/>
          </a:xfrm>
          <a:prstGeom prst="rect">
            <a:avLst/>
          </a:prstGeom>
        </p:spPr>
      </p:pic>
    </p:spTree>
    <p:extLst>
      <p:ext uri="{BB962C8B-B14F-4D97-AF65-F5344CB8AC3E}">
        <p14:creationId xmlns:p14="http://schemas.microsoft.com/office/powerpoint/2010/main" val="4968352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416"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81884C-023F-B6EC-F001-0C0C3486C3D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D7B1F59F-9A35-F061-B5BC-2EF2F2874EC2}"/>
              </a:ext>
            </a:extLst>
          </p:cNvPr>
          <p:cNvSpPr txBox="1"/>
          <p:nvPr/>
        </p:nvSpPr>
        <p:spPr>
          <a:xfrm>
            <a:off x="5039710" y="2725063"/>
            <a:ext cx="2112579"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Health</a:t>
            </a:r>
          </a:p>
        </p:txBody>
      </p:sp>
      <p:sp>
        <p:nvSpPr>
          <p:cNvPr id="12" name="Slide Number Placeholder 11">
            <a:extLst>
              <a:ext uri="{FF2B5EF4-FFF2-40B4-BE49-F238E27FC236}">
                <a16:creationId xmlns:a16="http://schemas.microsoft.com/office/drawing/2014/main" id="{EFDA6AF6-0F56-4103-0EE3-39772107DE53}"/>
              </a:ext>
            </a:extLst>
          </p:cNvPr>
          <p:cNvSpPr>
            <a:spLocks noGrp="1"/>
          </p:cNvSpPr>
          <p:nvPr>
            <p:ph type="sldNum" sz="quarter" idx="12"/>
          </p:nvPr>
        </p:nvSpPr>
        <p:spPr/>
        <p:txBody>
          <a:bodyPr/>
          <a:lstStyle/>
          <a:p>
            <a:fld id="{A765CC5E-8052-F244-B94C-173FF7AA6EEC}" type="slidenum">
              <a:rPr lang="en-US" smtClean="0"/>
              <a:t>23</a:t>
            </a:fld>
            <a:endParaRPr lang="en-US"/>
          </a:p>
        </p:txBody>
      </p:sp>
    </p:spTree>
    <p:extLst>
      <p:ext uri="{BB962C8B-B14F-4D97-AF65-F5344CB8AC3E}">
        <p14:creationId xmlns:p14="http://schemas.microsoft.com/office/powerpoint/2010/main" val="1429069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New Year Resolution   Health &amp; Happiness…"/>
          <p:cNvSpPr txBox="1">
            <a:spLocks noGrp="1"/>
          </p:cNvSpPr>
          <p:nvPr>
            <p:ph type="body" sz="half" idx="1"/>
          </p:nvPr>
        </p:nvSpPr>
        <p:spPr>
          <a:xfrm>
            <a:off x="727967" y="1268097"/>
            <a:ext cx="5935591" cy="4128315"/>
          </a:xfrm>
          <a:prstGeom prst="rect">
            <a:avLst/>
          </a:prstGeom>
        </p:spPr>
        <p:txBody>
          <a:bodyPr>
            <a:normAutofit/>
          </a:bodyPr>
          <a:lstStyle/>
          <a:p>
            <a:pPr marL="0" indent="0" defTabSz="1109444">
              <a:spcBef>
                <a:spcPts val="2000"/>
              </a:spcBef>
              <a:buNone/>
              <a:defRPr sz="4368"/>
            </a:pPr>
            <a:r>
              <a:rPr lang="en-US" sz="2400" dirty="0">
                <a:latin typeface="Verdana" panose="020B0604030504040204" pitchFamily="34" charset="0"/>
                <a:ea typeface="Verdana" panose="020B0604030504040204" pitchFamily="34" charset="0"/>
              </a:rPr>
              <a:t>N</a:t>
            </a:r>
            <a:r>
              <a:rPr sz="2400" dirty="0">
                <a:latin typeface="Verdana" panose="020B0604030504040204" pitchFamily="34" charset="0"/>
                <a:ea typeface="Verdana" panose="020B0604030504040204" pitchFamily="34" charset="0"/>
              </a:rPr>
              <a:t>ew Year Resolution </a:t>
            </a:r>
            <a:br>
              <a:rPr sz="2400" dirty="0">
                <a:latin typeface="Verdana" panose="020B0604030504040204" pitchFamily="34" charset="0"/>
                <a:ea typeface="Verdana" panose="020B0604030504040204" pitchFamily="34" charset="0"/>
              </a:rPr>
            </a:br>
            <a:br>
              <a:rPr sz="2400" dirty="0">
                <a:latin typeface="Verdana" panose="020B0604030504040204" pitchFamily="34" charset="0"/>
                <a:ea typeface="Verdana" panose="020B0604030504040204" pitchFamily="34" charset="0"/>
              </a:rPr>
            </a:br>
            <a:r>
              <a:rPr sz="2400" dirty="0">
                <a:latin typeface="Verdana" panose="020B0604030504040204" pitchFamily="34" charset="0"/>
                <a:ea typeface="Verdana" panose="020B0604030504040204" pitchFamily="34" charset="0"/>
              </a:rPr>
              <a:t>Health &amp; Happiness</a:t>
            </a:r>
          </a:p>
          <a:p>
            <a:pPr marL="0" indent="0" defTabSz="1109444">
              <a:spcBef>
                <a:spcPts val="2000"/>
              </a:spcBef>
              <a:buNone/>
              <a:defRPr sz="4368" b="1">
                <a:solidFill>
                  <a:srgbClr val="FF2600"/>
                </a:solidFill>
              </a:defRPr>
            </a:pPr>
            <a:r>
              <a:rPr sz="2400" dirty="0">
                <a:latin typeface="Verdana" panose="020B0604030504040204" pitchFamily="34" charset="0"/>
                <a:ea typeface="Verdana" panose="020B0604030504040204" pitchFamily="34" charset="0"/>
              </a:rPr>
              <a:t>Please contact Qaid Health to start a Bike Club, GYM and other clubs in your majlis</a:t>
            </a:r>
            <a:br>
              <a:rPr sz="2400" dirty="0">
                <a:latin typeface="Verdana" panose="020B0604030504040204" pitchFamily="34" charset="0"/>
                <a:ea typeface="Verdana" panose="020B0604030504040204" pitchFamily="34" charset="0"/>
              </a:rPr>
            </a:br>
            <a:r>
              <a:rPr sz="2400" dirty="0">
                <a:latin typeface="Verdana" panose="020B0604030504040204" pitchFamily="34" charset="0"/>
                <a:ea typeface="Verdana" panose="020B0604030504040204" pitchFamily="34" charset="0"/>
              </a:rPr>
              <a:t>Email: </a:t>
            </a:r>
            <a:r>
              <a:rPr sz="2400" u="sng" dirty="0">
                <a:latin typeface="Verdana" panose="020B0604030504040204" pitchFamily="34" charset="0"/>
                <a:ea typeface="Verdana" panose="020B0604030504040204" pitchFamily="34" charset="0"/>
                <a:hlinkClick r:id="rId2"/>
              </a:rPr>
              <a:t>qaid.health@ansarusa.org</a:t>
            </a:r>
          </a:p>
        </p:txBody>
      </p:sp>
      <p:sp>
        <p:nvSpPr>
          <p:cNvPr id="2" name="Slide Number Placeholder 1">
            <a:extLst>
              <a:ext uri="{FF2B5EF4-FFF2-40B4-BE49-F238E27FC236}">
                <a16:creationId xmlns:a16="http://schemas.microsoft.com/office/drawing/2014/main" id="{F9FEFD55-1644-1E3B-60E4-F0F7992D87A4}"/>
              </a:ext>
            </a:extLst>
          </p:cNvPr>
          <p:cNvSpPr>
            <a:spLocks noGrp="1"/>
          </p:cNvSpPr>
          <p:nvPr>
            <p:ph type="sldNum" sz="quarter" idx="2"/>
          </p:nvPr>
        </p:nvSpPr>
        <p:spPr/>
        <p:txBody>
          <a:bodyPr/>
          <a:lstStyle/>
          <a:p>
            <a:fld id="{86CB4B4D-7CA3-9044-876B-883B54F8677D}" type="slidenum">
              <a:rPr lang="en-US" smtClean="0"/>
              <a:t>24</a:t>
            </a:fld>
            <a:endParaRPr lang="en-US"/>
          </a:p>
        </p:txBody>
      </p:sp>
      <p:pic>
        <p:nvPicPr>
          <p:cNvPr id="4" name="Picture 3">
            <a:extLst>
              <a:ext uri="{FF2B5EF4-FFF2-40B4-BE49-F238E27FC236}">
                <a16:creationId xmlns:a16="http://schemas.microsoft.com/office/drawing/2014/main" id="{E939925D-2771-8C17-3F4D-D92710B775CC}"/>
              </a:ext>
            </a:extLst>
          </p:cNvPr>
          <p:cNvPicPr>
            <a:picLocks noChangeAspect="1"/>
          </p:cNvPicPr>
          <p:nvPr/>
        </p:nvPicPr>
        <p:blipFill>
          <a:blip r:embed="rId3"/>
          <a:stretch>
            <a:fillRect/>
          </a:stretch>
        </p:blipFill>
        <p:spPr>
          <a:xfrm>
            <a:off x="6946721" y="1197428"/>
            <a:ext cx="4130398" cy="4198984"/>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solution is defined as a firm decision to do or not to do something…"/>
          <p:cNvSpPr txBox="1">
            <a:spLocks noGrp="1"/>
          </p:cNvSpPr>
          <p:nvPr>
            <p:ph type="body" sz="half" idx="1"/>
          </p:nvPr>
        </p:nvSpPr>
        <p:spPr>
          <a:xfrm>
            <a:off x="749693" y="1343393"/>
            <a:ext cx="10438078" cy="3079099"/>
          </a:xfrm>
          <a:prstGeom prst="rect">
            <a:avLst/>
          </a:prstGeom>
        </p:spPr>
        <p:txBody>
          <a:bodyPr>
            <a:normAutofit fontScale="55000" lnSpcReduction="20000"/>
          </a:bodyPr>
          <a:lstStyle/>
          <a:p>
            <a:pPr marL="0" indent="0" defTabSz="524243">
              <a:lnSpc>
                <a:spcPct val="80000"/>
              </a:lnSpc>
              <a:defRPr sz="4988" spc="-99">
                <a:latin typeface="Arial"/>
                <a:ea typeface="Arial"/>
                <a:cs typeface="Arial"/>
                <a:sym typeface="Arial"/>
              </a:defRPr>
            </a:pPr>
            <a:endParaRPr dirty="0">
              <a:latin typeface="Verdana" panose="020B0604030504040204" pitchFamily="34" charset="0"/>
              <a:ea typeface="Verdana" panose="020B0604030504040204" pitchFamily="34" charset="0"/>
            </a:endParaRPr>
          </a:p>
          <a:p>
            <a:pPr marL="769221" indent="-769221" defTabSz="524243">
              <a:lnSpc>
                <a:spcPct val="80000"/>
              </a:lnSpc>
              <a:buSzPct val="123000"/>
              <a:buChar char="•"/>
              <a:defRPr sz="4988" spc="-99">
                <a:latin typeface="Arial"/>
                <a:ea typeface="Arial"/>
                <a:cs typeface="Arial"/>
                <a:sym typeface="Arial"/>
              </a:defRPr>
            </a:pPr>
            <a:r>
              <a:rPr dirty="0">
                <a:latin typeface="Verdana" panose="020B0604030504040204" pitchFamily="34" charset="0"/>
                <a:ea typeface="Verdana" panose="020B0604030504040204" pitchFamily="34" charset="0"/>
              </a:rPr>
              <a:t>Resolution is defined as a firm decision </a:t>
            </a:r>
            <a:r>
              <a:rPr b="1" i="1" dirty="0">
                <a:latin typeface="Verdana" panose="020B0604030504040204" pitchFamily="34" charset="0"/>
                <a:ea typeface="Verdana" panose="020B0604030504040204" pitchFamily="34" charset="0"/>
              </a:rPr>
              <a:t>to do or not to do something</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769221" indent="-769221" defTabSz="524243">
              <a:lnSpc>
                <a:spcPct val="80000"/>
              </a:lnSpc>
              <a:buSzPct val="123000"/>
              <a:buChar char="•"/>
              <a:defRPr sz="4988" spc="-99">
                <a:latin typeface="Arial"/>
                <a:ea typeface="Arial"/>
                <a:cs typeface="Arial"/>
                <a:sym typeface="Arial"/>
              </a:defRPr>
            </a:pPr>
            <a:r>
              <a:rPr dirty="0">
                <a:latin typeface="Verdana" panose="020B0604030504040204" pitchFamily="34" charset="0"/>
                <a:ea typeface="Verdana" panose="020B0604030504040204" pitchFamily="34" charset="0"/>
              </a:rPr>
              <a:t>Make a firm decision to achieve your goals </a:t>
            </a:r>
            <a:br>
              <a:rPr dirty="0">
                <a:latin typeface="Verdana" panose="020B0604030504040204" pitchFamily="34" charset="0"/>
                <a:ea typeface="Verdana" panose="020B0604030504040204" pitchFamily="34" charset="0"/>
              </a:rPr>
            </a:br>
            <a:r>
              <a:rPr dirty="0">
                <a:latin typeface="Verdana" panose="020B0604030504040204" pitchFamily="34" charset="0"/>
                <a:ea typeface="Verdana" panose="020B0604030504040204" pitchFamily="34" charset="0"/>
              </a:rPr>
              <a:t> </a:t>
            </a:r>
          </a:p>
          <a:p>
            <a:pPr marL="769221" indent="-769221" defTabSz="524243">
              <a:lnSpc>
                <a:spcPct val="80000"/>
              </a:lnSpc>
              <a:buSzPct val="123000"/>
              <a:buChar char="•"/>
              <a:defRPr sz="4988" spc="-99">
                <a:latin typeface="Arial"/>
                <a:ea typeface="Arial"/>
                <a:cs typeface="Arial"/>
                <a:sym typeface="Arial"/>
              </a:defRPr>
            </a:pPr>
            <a:r>
              <a:rPr dirty="0">
                <a:latin typeface="Verdana" panose="020B0604030504040204" pitchFamily="34" charset="0"/>
                <a:ea typeface="Verdana" panose="020B0604030504040204" pitchFamily="34" charset="0"/>
              </a:rPr>
              <a:t>Make Practical Changes in your life</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769221" indent="-769221" defTabSz="524243">
              <a:lnSpc>
                <a:spcPct val="80000"/>
              </a:lnSpc>
              <a:buSzPct val="123000"/>
              <a:buChar char="•"/>
              <a:defRPr sz="4988" spc="-99">
                <a:latin typeface="Arial"/>
                <a:ea typeface="Arial"/>
                <a:cs typeface="Arial"/>
                <a:sym typeface="Arial"/>
              </a:defRPr>
            </a:pPr>
            <a:r>
              <a:rPr dirty="0">
                <a:latin typeface="Verdana" panose="020B0604030504040204" pitchFamily="34" charset="0"/>
                <a:ea typeface="Verdana" panose="020B0604030504040204" pitchFamily="34" charset="0"/>
              </a:rPr>
              <a:t>Work hard and pray hard to achieve your goals</a:t>
            </a:r>
          </a:p>
          <a:p>
            <a:pPr marL="137368" indent="-101028" defTabSz="524243">
              <a:defRPr sz="3655" spc="-73">
                <a:latin typeface="Arial"/>
                <a:ea typeface="Arial"/>
                <a:cs typeface="Arial"/>
                <a:sym typeface="Arial"/>
              </a:defRPr>
            </a:pP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E4455B75-6998-2E9E-7886-D2BA699712D9}"/>
              </a:ext>
            </a:extLst>
          </p:cNvPr>
          <p:cNvSpPr>
            <a:spLocks noGrp="1"/>
          </p:cNvSpPr>
          <p:nvPr>
            <p:ph type="sldNum" sz="quarter" idx="2"/>
          </p:nvPr>
        </p:nvSpPr>
        <p:spPr/>
        <p:txBody>
          <a:bodyPr/>
          <a:lstStyle/>
          <a:p>
            <a:fld id="{86CB4B4D-7CA3-9044-876B-883B54F8677D}" type="slidenum">
              <a:rPr lang="en-US" smtClean="0"/>
              <a:t>25</a:t>
            </a:fld>
            <a:endParaRPr lang="en-US"/>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chieve and Maintain Healthy Body Weight…"/>
          <p:cNvSpPr txBox="1">
            <a:spLocks noGrp="1"/>
          </p:cNvSpPr>
          <p:nvPr>
            <p:ph type="body" sz="half" idx="1"/>
          </p:nvPr>
        </p:nvSpPr>
        <p:spPr>
          <a:xfrm>
            <a:off x="272064" y="597593"/>
            <a:ext cx="7733154" cy="6083069"/>
          </a:xfrm>
          <a:prstGeom prst="rect">
            <a:avLst/>
          </a:prstGeom>
        </p:spPr>
        <p:txBody>
          <a:bodyPr>
            <a:normAutofit fontScale="55000" lnSpcReduction="20000"/>
          </a:bodyPr>
          <a:lstStyle/>
          <a:p>
            <a:pPr defTabSz="297180">
              <a:buSzPct val="123000"/>
              <a:defRPr sz="3960"/>
            </a:pPr>
            <a:r>
              <a:rPr dirty="0">
                <a:latin typeface="Verdana" panose="020B0604030504040204" pitchFamily="34" charset="0"/>
                <a:ea typeface="Verdana" panose="020B0604030504040204" pitchFamily="34" charset="0"/>
              </a:rPr>
              <a:t>Achieve and Maintain Healthy Body Weight</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251460" indent="-251460" defTabSz="297180">
              <a:buSzPct val="123000"/>
              <a:buChar char="•"/>
              <a:defRPr sz="3960" b="0"/>
            </a:pPr>
            <a:r>
              <a:rPr dirty="0">
                <a:latin typeface="Verdana" panose="020B0604030504040204" pitchFamily="34" charset="0"/>
                <a:ea typeface="Verdana" panose="020B0604030504040204" pitchFamily="34" charset="0"/>
              </a:rPr>
              <a:t>A single goal for almost 70% of Americans is to reach ideal weight</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251460" indent="-251460" defTabSz="297180">
              <a:buSzPct val="123000"/>
              <a:buChar char="•"/>
              <a:defRPr sz="3960" b="0"/>
            </a:pPr>
            <a:r>
              <a:rPr dirty="0">
                <a:latin typeface="Verdana" panose="020B0604030504040204" pitchFamily="34" charset="0"/>
                <a:ea typeface="Verdana" panose="020B0604030504040204" pitchFamily="34" charset="0"/>
              </a:rPr>
              <a:t>One of the biggest mistake is to skip breakfast</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251460" indent="-251460" defTabSz="297180">
              <a:buSzPct val="123000"/>
              <a:buChar char="•"/>
              <a:defRPr sz="3960" b="0"/>
            </a:pPr>
            <a:r>
              <a:rPr dirty="0">
                <a:latin typeface="Verdana" panose="020B0604030504040204" pitchFamily="34" charset="0"/>
                <a:ea typeface="Verdana" panose="020B0604030504040204" pitchFamily="34" charset="0"/>
              </a:rPr>
              <a:t>Breakfast Skippers in fact GAIN WEIGHT when they are trying to lose weight</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251460" indent="-251460" defTabSz="297180">
              <a:buSzPct val="123000"/>
              <a:buChar char="•"/>
              <a:defRPr sz="3960" b="0"/>
            </a:pPr>
            <a:r>
              <a:rPr dirty="0">
                <a:latin typeface="Verdana" panose="020B0604030504040204" pitchFamily="34" charset="0"/>
                <a:ea typeface="Verdana" panose="020B0604030504040204" pitchFamily="34" charset="0"/>
              </a:rPr>
              <a:t>A balanced breakfast </a:t>
            </a:r>
            <a:r>
              <a:rPr lang="en-US" dirty="0">
                <a:latin typeface="Verdana" panose="020B0604030504040204" pitchFamily="34" charset="0"/>
                <a:ea typeface="Verdana" panose="020B0604030504040204" pitchFamily="34" charset="0"/>
              </a:rPr>
              <a:t>can </a:t>
            </a:r>
            <a:r>
              <a:rPr dirty="0">
                <a:latin typeface="Verdana" panose="020B0604030504040204" pitchFamily="34" charset="0"/>
                <a:ea typeface="Verdana" panose="020B0604030504040204" pitchFamily="34" charset="0"/>
              </a:rPr>
              <a:t>consist of fruits (smoothies) boiled egg, milk or yogurt and whole wheat bread</a:t>
            </a:r>
            <a:r>
              <a:rPr lang="en-US" dirty="0">
                <a:latin typeface="Verdana" panose="020B0604030504040204" pitchFamily="34" charset="0"/>
                <a:ea typeface="Verdana" panose="020B0604030504040204" pitchFamily="34" charset="0"/>
              </a:rPr>
              <a:t>. Avoid simple sugars such as fruit juices, white bread, jams/jellies etc.</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pPr marL="251460" indent="-251460" defTabSz="297180">
              <a:buSzPct val="123000"/>
              <a:buChar char="•"/>
              <a:defRPr sz="3960" b="0"/>
            </a:pPr>
            <a:r>
              <a:rPr dirty="0">
                <a:latin typeface="Verdana" panose="020B0604030504040204" pitchFamily="34" charset="0"/>
                <a:ea typeface="Verdana" panose="020B0604030504040204" pitchFamily="34" charset="0"/>
              </a:rPr>
              <a:t>Here are some healthy recipes</a:t>
            </a:r>
            <a:br>
              <a:rPr dirty="0">
                <a:latin typeface="Verdana" panose="020B0604030504040204" pitchFamily="34" charset="0"/>
                <a:ea typeface="Verdana" panose="020B0604030504040204" pitchFamily="34" charset="0"/>
              </a:rPr>
            </a:br>
            <a:r>
              <a:rPr u="sng" dirty="0">
                <a:solidFill>
                  <a:srgbClr val="0433FF"/>
                </a:solidFill>
                <a:latin typeface="Verdana" panose="020B0604030504040204" pitchFamily="34" charset="0"/>
                <a:ea typeface="Verdana" panose="020B0604030504040204" pitchFamily="34" charset="0"/>
                <a:hlinkClick r:id="rId2"/>
              </a:rPr>
              <a:t>https://www.aicr.org/cancer-prevention/recipes/category/breakfast/</a:t>
            </a:r>
            <a:r>
              <a:rPr dirty="0">
                <a:solidFill>
                  <a:srgbClr val="0433FF"/>
                </a:solidFill>
                <a:latin typeface="Verdana" panose="020B0604030504040204" pitchFamily="34" charset="0"/>
                <a:ea typeface="Verdana" panose="020B0604030504040204" pitchFamily="34" charset="0"/>
              </a:rPr>
              <a:t> </a:t>
            </a:r>
            <a:br>
              <a:rPr dirty="0">
                <a:solidFill>
                  <a:srgbClr val="0433FF"/>
                </a:solidFill>
                <a:latin typeface="Verdana" panose="020B0604030504040204" pitchFamily="34" charset="0"/>
                <a:ea typeface="Verdana" panose="020B0604030504040204" pitchFamily="34" charset="0"/>
              </a:rPr>
            </a:br>
            <a:endParaRPr dirty="0">
              <a:solidFill>
                <a:srgbClr val="0433FF"/>
              </a:solidFill>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4861C95D-FE14-21CD-617A-6461B047DA48}"/>
              </a:ext>
            </a:extLst>
          </p:cNvPr>
          <p:cNvSpPr>
            <a:spLocks noGrp="1"/>
          </p:cNvSpPr>
          <p:nvPr>
            <p:ph type="sldNum" sz="quarter" idx="2"/>
          </p:nvPr>
        </p:nvSpPr>
        <p:spPr>
          <a:xfrm>
            <a:off x="11442182" y="6493362"/>
            <a:ext cx="477754" cy="187300"/>
          </a:xfrm>
        </p:spPr>
        <p:txBody>
          <a:bodyPr/>
          <a:lstStyle/>
          <a:p>
            <a:fld id="{86CB4B4D-7CA3-9044-876B-883B54F8677D}" type="slidenum">
              <a:rPr lang="en-US" smtClean="0"/>
              <a:t>26</a:t>
            </a:fld>
            <a:endParaRPr lang="en-US"/>
          </a:p>
        </p:txBody>
      </p:sp>
      <p:pic>
        <p:nvPicPr>
          <p:cNvPr id="4" name="Picture 3">
            <a:extLst>
              <a:ext uri="{FF2B5EF4-FFF2-40B4-BE49-F238E27FC236}">
                <a16:creationId xmlns:a16="http://schemas.microsoft.com/office/drawing/2014/main" id="{93655240-FC5C-6D64-857E-5B8E8DE13B68}"/>
              </a:ext>
            </a:extLst>
          </p:cNvPr>
          <p:cNvPicPr>
            <a:picLocks noChangeAspect="1"/>
          </p:cNvPicPr>
          <p:nvPr/>
        </p:nvPicPr>
        <p:blipFill>
          <a:blip r:embed="rId3"/>
          <a:stretch>
            <a:fillRect/>
          </a:stretch>
        </p:blipFill>
        <p:spPr>
          <a:xfrm>
            <a:off x="8194404" y="2053409"/>
            <a:ext cx="3914717" cy="2248125"/>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Many Americans opt to quench their thirst with sodas, juices and sports drinks instead of water…"/>
          <p:cNvSpPr txBox="1">
            <a:spLocks noGrp="1"/>
          </p:cNvSpPr>
          <p:nvPr>
            <p:ph type="body" sz="half" idx="1"/>
          </p:nvPr>
        </p:nvSpPr>
        <p:spPr>
          <a:xfrm>
            <a:off x="262759" y="1257301"/>
            <a:ext cx="6411310" cy="4922782"/>
          </a:xfrm>
          <a:prstGeom prst="rect">
            <a:avLst/>
          </a:prstGeom>
        </p:spPr>
        <p:txBody>
          <a:bodyPr>
            <a:normAutofit/>
          </a:bodyPr>
          <a:lstStyle/>
          <a:p>
            <a:r>
              <a:rPr dirty="0">
                <a:latin typeface="Verdana" panose="020B0604030504040204" pitchFamily="34" charset="0"/>
                <a:ea typeface="Verdana" panose="020B0604030504040204" pitchFamily="34" charset="0"/>
              </a:rPr>
              <a:t>Many Americans opt to quench their thirst with sodas, juices and sports drinks instead of water</a:t>
            </a:r>
            <a:br>
              <a:rPr dirty="0">
                <a:latin typeface="Verdana" panose="020B0604030504040204" pitchFamily="34" charset="0"/>
                <a:ea typeface="Verdana" panose="020B0604030504040204" pitchFamily="34" charset="0"/>
              </a:rPr>
            </a:br>
            <a:endParaRPr dirty="0">
              <a:latin typeface="Verdana" panose="020B0604030504040204" pitchFamily="34" charset="0"/>
              <a:ea typeface="Verdana" panose="020B0604030504040204" pitchFamily="34" charset="0"/>
            </a:endParaRPr>
          </a:p>
          <a:p>
            <a:r>
              <a:rPr dirty="0">
                <a:latin typeface="Verdana" panose="020B0604030504040204" pitchFamily="34" charset="0"/>
                <a:ea typeface="Verdana" panose="020B0604030504040204" pitchFamily="34" charset="0"/>
              </a:rPr>
              <a:t>Increasing your water consumption will in fact decrease needless intake of unhealthy calories , improve your hydration and help you reach ideal body weight.</a:t>
            </a:r>
          </a:p>
        </p:txBody>
      </p:sp>
      <p:sp>
        <p:nvSpPr>
          <p:cNvPr id="160" name="Water"/>
          <p:cNvSpPr txBox="1">
            <a:spLocks noGrp="1"/>
          </p:cNvSpPr>
          <p:nvPr>
            <p:ph type="title"/>
          </p:nvPr>
        </p:nvSpPr>
        <p:spPr>
          <a:prstGeom prst="rect">
            <a:avLst/>
          </a:prstGeom>
        </p:spPr>
        <p:txBody>
          <a:bodyPr>
            <a:normAutofit fontScale="90000"/>
          </a:bodyPr>
          <a:lstStyle/>
          <a:p>
            <a:r>
              <a:rPr lang="en-US" sz="3600" b="1" dirty="0">
                <a:latin typeface="Verdana" panose="020B0604030504040204" pitchFamily="34" charset="0"/>
                <a:ea typeface="Verdana" panose="020B0604030504040204" pitchFamily="34" charset="0"/>
              </a:rPr>
              <a:t>Hydrate with water</a:t>
            </a:r>
            <a:endParaRPr sz="3600" b="1"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D05CE7FE-8FAD-2835-E098-7470886ECD61}"/>
              </a:ext>
            </a:extLst>
          </p:cNvPr>
          <p:cNvSpPr>
            <a:spLocks noGrp="1"/>
          </p:cNvSpPr>
          <p:nvPr>
            <p:ph type="sldNum" sz="quarter" idx="2"/>
          </p:nvPr>
        </p:nvSpPr>
        <p:spPr/>
        <p:txBody>
          <a:bodyPr/>
          <a:lstStyle/>
          <a:p>
            <a:fld id="{86CB4B4D-7CA3-9044-876B-883B54F8677D}" type="slidenum">
              <a:rPr lang="en-US" smtClean="0"/>
              <a:t>27</a:t>
            </a:fld>
            <a:endParaRPr lang="en-US"/>
          </a:p>
        </p:txBody>
      </p:sp>
      <p:pic>
        <p:nvPicPr>
          <p:cNvPr id="6" name="Picture 5">
            <a:extLst>
              <a:ext uri="{FF2B5EF4-FFF2-40B4-BE49-F238E27FC236}">
                <a16:creationId xmlns:a16="http://schemas.microsoft.com/office/drawing/2014/main" id="{23728E0A-68A2-2CEA-A5DB-F7C8B2DA8C26}"/>
              </a:ext>
            </a:extLst>
          </p:cNvPr>
          <p:cNvPicPr>
            <a:picLocks noChangeAspect="1"/>
          </p:cNvPicPr>
          <p:nvPr/>
        </p:nvPicPr>
        <p:blipFill>
          <a:blip r:embed="rId2"/>
          <a:stretch>
            <a:fillRect/>
          </a:stretch>
        </p:blipFill>
        <p:spPr>
          <a:xfrm>
            <a:off x="6818582" y="1418130"/>
            <a:ext cx="5264154" cy="402174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oo much added sugar is one of the greatest threats to cardiovascular disease (heart disease, stroke etc.)…"/>
          <p:cNvSpPr txBox="1">
            <a:spLocks noGrp="1"/>
          </p:cNvSpPr>
          <p:nvPr>
            <p:ph type="body" sz="half" idx="1"/>
          </p:nvPr>
        </p:nvSpPr>
        <p:spPr>
          <a:xfrm>
            <a:off x="220717" y="1376855"/>
            <a:ext cx="6148551" cy="4771697"/>
          </a:xfrm>
          <a:prstGeom prst="rect">
            <a:avLst/>
          </a:prstGeom>
        </p:spPr>
        <p:txBody>
          <a:bodyPr>
            <a:normAutofit fontScale="62500" lnSpcReduction="20000"/>
          </a:bodyPr>
          <a:lstStyle/>
          <a:p>
            <a:pPr marL="234696" indent="-234696" defTabSz="938760">
              <a:spcBef>
                <a:spcPts val="1700"/>
              </a:spcBef>
              <a:defRPr sz="3696"/>
            </a:pPr>
            <a:r>
              <a:rPr dirty="0"/>
              <a:t>Too much </a:t>
            </a:r>
            <a:r>
              <a:rPr b="1" i="1" dirty="0"/>
              <a:t>added sugar is</a:t>
            </a:r>
            <a:r>
              <a:rPr dirty="0"/>
              <a:t> one of the greatest threats to cardiovascular disease (heart disease, stroke etc.)</a:t>
            </a:r>
            <a:br>
              <a:rPr dirty="0"/>
            </a:br>
            <a:endParaRPr dirty="0"/>
          </a:p>
          <a:p>
            <a:pPr marL="234696" indent="-234696" defTabSz="938760">
              <a:spcBef>
                <a:spcPts val="1700"/>
              </a:spcBef>
              <a:defRPr sz="3696"/>
            </a:pPr>
            <a:r>
              <a:rPr dirty="0"/>
              <a:t>Excess Sugars can lead to Metabolic Syndrome</a:t>
            </a:r>
            <a:br>
              <a:rPr dirty="0"/>
            </a:br>
            <a:endParaRPr dirty="0"/>
          </a:p>
          <a:p>
            <a:pPr marL="234696" indent="-234696" defTabSz="938760">
              <a:spcBef>
                <a:spcPts val="1700"/>
              </a:spcBef>
              <a:defRPr sz="3696"/>
            </a:pPr>
            <a:r>
              <a:rPr dirty="0"/>
              <a:t>Metabolic Syndrome is linked to Diabetes, heart disease, </a:t>
            </a:r>
            <a:r>
              <a:rPr dirty="0">
                <a:latin typeface="Verdana" panose="020B0604030504040204" pitchFamily="34" charset="0"/>
                <a:ea typeface="Verdana" panose="020B0604030504040204" pitchFamily="34" charset="0"/>
              </a:rPr>
              <a:t>elevated</a:t>
            </a:r>
            <a:r>
              <a:rPr dirty="0"/>
              <a:t> cholesterol and widespread inflammation</a:t>
            </a:r>
            <a:br>
              <a:rPr dirty="0"/>
            </a:br>
            <a:endParaRPr dirty="0"/>
          </a:p>
          <a:p>
            <a:pPr marL="234696" indent="-234696" defTabSz="938760">
              <a:spcBef>
                <a:spcPts val="1700"/>
              </a:spcBef>
              <a:defRPr sz="3696"/>
            </a:pPr>
            <a:r>
              <a:rPr dirty="0"/>
              <a:t>High sugar is also linked to negative effect on cognition as well as hyperactivity and in attention seen in children and adolescence</a:t>
            </a:r>
          </a:p>
        </p:txBody>
      </p:sp>
      <p:sp>
        <p:nvSpPr>
          <p:cNvPr id="164" name="Sugars are Sweet Killers"/>
          <p:cNvSpPr txBox="1">
            <a:spLocks noGrp="1"/>
          </p:cNvSpPr>
          <p:nvPr>
            <p:ph type="title"/>
          </p:nvPr>
        </p:nvSpPr>
        <p:spPr>
          <a:xfrm>
            <a:off x="2097843" y="468523"/>
            <a:ext cx="8299012" cy="717551"/>
          </a:xfrm>
          <a:prstGeom prst="rect">
            <a:avLst/>
          </a:prstGeom>
        </p:spPr>
        <p:txBody>
          <a:bodyPr>
            <a:noAutofit/>
          </a:bodyPr>
          <a:lstStyle>
            <a:lvl1pPr defTabSz="1950671">
              <a:defRPr sz="6800" spc="-136"/>
            </a:lvl1pPr>
          </a:lstStyle>
          <a:p>
            <a:pPr algn="ctr"/>
            <a:r>
              <a:rPr sz="3600" dirty="0">
                <a:latin typeface="Verdana" panose="020B0604030504040204" pitchFamily="34" charset="0"/>
                <a:ea typeface="Verdana" panose="020B0604030504040204" pitchFamily="34" charset="0"/>
              </a:rPr>
              <a:t>Sugars a</a:t>
            </a:r>
            <a:r>
              <a:rPr lang="en-US" sz="3600" dirty="0">
                <a:latin typeface="Verdana" panose="020B0604030504040204" pitchFamily="34" charset="0"/>
                <a:ea typeface="Verdana" panose="020B0604030504040204" pitchFamily="34" charset="0"/>
              </a:rPr>
              <a:t>re Sweet Killers</a:t>
            </a:r>
            <a:endParaRPr sz="3600" dirty="0">
              <a:latin typeface="Verdana" panose="020B0604030504040204" pitchFamily="34" charset="0"/>
              <a:ea typeface="Verdana" panose="020B0604030504040204" pitchFamily="34" charset="0"/>
            </a:endParaRPr>
          </a:p>
        </p:txBody>
      </p:sp>
      <p:sp>
        <p:nvSpPr>
          <p:cNvPr id="2" name="Slide Number Placeholder 1">
            <a:extLst>
              <a:ext uri="{FF2B5EF4-FFF2-40B4-BE49-F238E27FC236}">
                <a16:creationId xmlns:a16="http://schemas.microsoft.com/office/drawing/2014/main" id="{D7DB4702-09A9-59AE-FB4A-83A73A07F148}"/>
              </a:ext>
            </a:extLst>
          </p:cNvPr>
          <p:cNvSpPr>
            <a:spLocks noGrp="1"/>
          </p:cNvSpPr>
          <p:nvPr>
            <p:ph type="sldNum" sz="quarter" idx="2"/>
          </p:nvPr>
        </p:nvSpPr>
        <p:spPr/>
        <p:txBody>
          <a:bodyPr/>
          <a:lstStyle/>
          <a:p>
            <a:fld id="{86CB4B4D-7CA3-9044-876B-883B54F8677D}" type="slidenum">
              <a:rPr lang="en-US" smtClean="0"/>
              <a:t>28</a:t>
            </a:fld>
            <a:endParaRPr lang="en-US"/>
          </a:p>
        </p:txBody>
      </p:sp>
      <p:pic>
        <p:nvPicPr>
          <p:cNvPr id="4" name="Picture 3">
            <a:extLst>
              <a:ext uri="{FF2B5EF4-FFF2-40B4-BE49-F238E27FC236}">
                <a16:creationId xmlns:a16="http://schemas.microsoft.com/office/drawing/2014/main" id="{79C06883-7EDD-6BB1-DF54-4297645F49CB}"/>
              </a:ext>
            </a:extLst>
          </p:cNvPr>
          <p:cNvPicPr>
            <a:picLocks noChangeAspect="1"/>
          </p:cNvPicPr>
          <p:nvPr/>
        </p:nvPicPr>
        <p:blipFill>
          <a:blip r:embed="rId2"/>
          <a:stretch>
            <a:fillRect/>
          </a:stretch>
        </p:blipFill>
        <p:spPr>
          <a:xfrm>
            <a:off x="6369269" y="1874001"/>
            <a:ext cx="5427333" cy="3627897"/>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5BA796A-C1DD-DE62-26E4-1419E9B5312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13E853-4F34-6073-1E5F-C6119CDA16E4}"/>
              </a:ext>
            </a:extLst>
          </p:cNvPr>
          <p:cNvSpPr>
            <a:spLocks noGrp="1"/>
          </p:cNvSpPr>
          <p:nvPr>
            <p:ph type="sldNum" sz="quarter" idx="12"/>
          </p:nvPr>
        </p:nvSpPr>
        <p:spPr/>
        <p:txBody>
          <a:bodyPr/>
          <a:lstStyle/>
          <a:p>
            <a:fld id="{A765CC5E-8052-F244-B94C-173FF7AA6EEC}" type="slidenum">
              <a:rPr lang="en-US" smtClean="0"/>
              <a:t>29</a:t>
            </a:fld>
            <a:endParaRPr lang="en-US"/>
          </a:p>
        </p:txBody>
      </p:sp>
      <p:sp>
        <p:nvSpPr>
          <p:cNvPr id="4" name="TextBox 3">
            <a:extLst>
              <a:ext uri="{FF2B5EF4-FFF2-40B4-BE49-F238E27FC236}">
                <a16:creationId xmlns:a16="http://schemas.microsoft.com/office/drawing/2014/main" id="{0E029BBC-6DD2-D0F4-D27B-BAAC9BA6B190}"/>
              </a:ext>
            </a:extLst>
          </p:cNvPr>
          <p:cNvSpPr txBox="1"/>
          <p:nvPr/>
        </p:nvSpPr>
        <p:spPr>
          <a:xfrm>
            <a:off x="6257926" y="-35398"/>
            <a:ext cx="5934074" cy="46166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5" name="TextBox 4">
            <a:extLst>
              <a:ext uri="{FF2B5EF4-FFF2-40B4-BE49-F238E27FC236}">
                <a16:creationId xmlns:a16="http://schemas.microsoft.com/office/drawing/2014/main" id="{B2DBFA1E-6696-D692-CAAD-6B626981B32B}"/>
              </a:ext>
            </a:extLst>
          </p:cNvPr>
          <p:cNvSpPr txBox="1"/>
          <p:nvPr/>
        </p:nvSpPr>
        <p:spPr>
          <a:xfrm>
            <a:off x="279832" y="1362367"/>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6" name="TextBox 5">
            <a:extLst>
              <a:ext uri="{FF2B5EF4-FFF2-40B4-BE49-F238E27FC236}">
                <a16:creationId xmlns:a16="http://schemas.microsoft.com/office/drawing/2014/main" id="{28A8A0EB-8C5E-6C60-2AE9-813E5F1F0521}"/>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5"/>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018E97DA-C179-681B-A6C7-8316925EAA55}"/>
              </a:ext>
            </a:extLst>
          </p:cNvPr>
          <p:cNvPicPr>
            <a:picLocks noChangeAspect="1"/>
          </p:cNvPicPr>
          <p:nvPr/>
        </p:nvPicPr>
        <p:blipFill>
          <a:blip r:embed="rId6"/>
          <a:stretch>
            <a:fillRect/>
          </a:stretch>
        </p:blipFill>
        <p:spPr>
          <a:xfrm>
            <a:off x="10184429" y="998860"/>
            <a:ext cx="1582437" cy="1634534"/>
          </a:xfrm>
          <a:prstGeom prst="rect">
            <a:avLst/>
          </a:prstGeom>
        </p:spPr>
      </p:pic>
      <p:sp>
        <p:nvSpPr>
          <p:cNvPr id="8" name="TextBox 7">
            <a:extLst>
              <a:ext uri="{FF2B5EF4-FFF2-40B4-BE49-F238E27FC236}">
                <a16:creationId xmlns:a16="http://schemas.microsoft.com/office/drawing/2014/main" id="{926F49A0-FA46-1177-F235-DCAAE68A0AC5}"/>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A3EB6397-891F-1720-6090-1FF7D6CD2CEB}"/>
              </a:ext>
            </a:extLst>
          </p:cNvPr>
          <p:cNvPicPr>
            <a:picLocks noChangeAspect="1"/>
          </p:cNvPicPr>
          <p:nvPr/>
        </p:nvPicPr>
        <p:blipFill>
          <a:blip r:embed="rId7"/>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9E23C1FD-0BA1-AF23-7BD6-4D3E9976C274}"/>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081500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7625D6E-3A7C-9B82-1D20-334EC44F8E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4BCB8FA-5F29-6FF1-7547-CC943CF6C50B}"/>
              </a:ext>
            </a:extLst>
          </p:cNvPr>
          <p:cNvPicPr>
            <a:picLocks noChangeAspect="1"/>
          </p:cNvPicPr>
          <p:nvPr/>
        </p:nvPicPr>
        <p:blipFill>
          <a:blip r:embed="rId3"/>
          <a:stretch>
            <a:fillRect/>
          </a:stretch>
        </p:blipFill>
        <p:spPr>
          <a:xfrm>
            <a:off x="6292006" y="1737250"/>
            <a:ext cx="5524556" cy="2519440"/>
          </a:xfrm>
          <a:prstGeom prst="rect">
            <a:avLst/>
          </a:prstGeom>
        </p:spPr>
      </p:pic>
      <p:pic>
        <p:nvPicPr>
          <p:cNvPr id="4" name="Picture 3">
            <a:extLst>
              <a:ext uri="{FF2B5EF4-FFF2-40B4-BE49-F238E27FC236}">
                <a16:creationId xmlns:a16="http://schemas.microsoft.com/office/drawing/2014/main" id="{22084A7F-9B39-980D-0585-EA1EE3B4E788}"/>
              </a:ext>
            </a:extLst>
          </p:cNvPr>
          <p:cNvPicPr>
            <a:picLocks noChangeAspect="1"/>
          </p:cNvPicPr>
          <p:nvPr/>
        </p:nvPicPr>
        <p:blipFill>
          <a:blip r:embed="rId4"/>
          <a:stretch>
            <a:fillRect/>
          </a:stretch>
        </p:blipFill>
        <p:spPr>
          <a:xfrm>
            <a:off x="601504" y="1795146"/>
            <a:ext cx="5494496" cy="2606266"/>
          </a:xfrm>
          <a:prstGeom prst="rect">
            <a:avLst/>
          </a:prstGeom>
        </p:spPr>
      </p:pic>
      <p:sp>
        <p:nvSpPr>
          <p:cNvPr id="5" name="TextBox 4">
            <a:extLst>
              <a:ext uri="{FF2B5EF4-FFF2-40B4-BE49-F238E27FC236}">
                <a16:creationId xmlns:a16="http://schemas.microsoft.com/office/drawing/2014/main" id="{E96FFE59-FE5F-F471-4714-FB01D04C29F8}"/>
              </a:ext>
            </a:extLst>
          </p:cNvPr>
          <p:cNvSpPr txBox="1"/>
          <p:nvPr/>
        </p:nvSpPr>
        <p:spPr>
          <a:xfrm>
            <a:off x="1737360" y="440141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15</a:t>
            </a:r>
          </a:p>
        </p:txBody>
      </p:sp>
      <p:sp>
        <p:nvSpPr>
          <p:cNvPr id="6" name="TextBox 5">
            <a:extLst>
              <a:ext uri="{FF2B5EF4-FFF2-40B4-BE49-F238E27FC236}">
                <a16:creationId xmlns:a16="http://schemas.microsoft.com/office/drawing/2014/main" id="{F521A4C6-EB2F-9B33-A527-BBB03308296D}"/>
              </a:ext>
            </a:extLst>
          </p:cNvPr>
          <p:cNvSpPr txBox="1"/>
          <p:nvPr/>
        </p:nvSpPr>
        <p:spPr>
          <a:xfrm>
            <a:off x="5666740" y="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7" name="Slide Number Placeholder 6">
            <a:extLst>
              <a:ext uri="{FF2B5EF4-FFF2-40B4-BE49-F238E27FC236}">
                <a16:creationId xmlns:a16="http://schemas.microsoft.com/office/drawing/2014/main" id="{047CDEAB-22E5-1BBF-D252-CDC6EEF38166}"/>
              </a:ext>
            </a:extLst>
          </p:cNvPr>
          <p:cNvSpPr>
            <a:spLocks noGrp="1"/>
          </p:cNvSpPr>
          <p:nvPr>
            <p:ph type="sldNum" sz="quarter" idx="12"/>
          </p:nvPr>
        </p:nvSpPr>
        <p:spPr/>
        <p:txBody>
          <a:bodyPr/>
          <a:lstStyle/>
          <a:p>
            <a:fld id="{A765CC5E-8052-F244-B94C-173FF7AA6EEC}" type="slidenum">
              <a:rPr lang="en-US" smtClean="0"/>
              <a:t>3</a:t>
            </a:fld>
            <a:endParaRPr lang="en-US"/>
          </a:p>
        </p:txBody>
      </p:sp>
    </p:spTree>
    <p:extLst>
      <p:ext uri="{BB962C8B-B14F-4D97-AF65-F5344CB8AC3E}">
        <p14:creationId xmlns:p14="http://schemas.microsoft.com/office/powerpoint/2010/main" val="15061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B934899-41B4-B90C-426A-966343A498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9F24DAC-87A2-63AE-2F6D-0BF262C1DA4D}"/>
              </a:ext>
            </a:extLst>
          </p:cNvPr>
          <p:cNvPicPr>
            <a:picLocks noChangeAspect="1"/>
          </p:cNvPicPr>
          <p:nvPr/>
        </p:nvPicPr>
        <p:blipFill>
          <a:blip r:embed="rId3"/>
          <a:stretch>
            <a:fillRect/>
          </a:stretch>
        </p:blipFill>
        <p:spPr>
          <a:xfrm>
            <a:off x="2084705" y="1331413"/>
            <a:ext cx="8798266" cy="851074"/>
          </a:xfrm>
          <a:prstGeom prst="rect">
            <a:avLst/>
          </a:prstGeom>
        </p:spPr>
      </p:pic>
      <p:sp>
        <p:nvSpPr>
          <p:cNvPr id="3" name="TextBox 2">
            <a:extLst>
              <a:ext uri="{FF2B5EF4-FFF2-40B4-BE49-F238E27FC236}">
                <a16:creationId xmlns:a16="http://schemas.microsoft.com/office/drawing/2014/main" id="{BD516E7A-9782-A2EF-0ECC-544205961AFD}"/>
              </a:ext>
            </a:extLst>
          </p:cNvPr>
          <p:cNvSpPr txBox="1"/>
          <p:nvPr/>
        </p:nvSpPr>
        <p:spPr>
          <a:xfrm>
            <a:off x="428625" y="2006363"/>
            <a:ext cx="11763375" cy="4216539"/>
          </a:xfrm>
          <a:prstGeom prst="rect">
            <a:avLst/>
          </a:prstGeom>
          <a:noFill/>
        </p:spPr>
        <p:txBody>
          <a:bodyPr wrap="square">
            <a:spAutoFit/>
          </a:bodyPr>
          <a:lstStyle/>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dirty="0">
              <a:latin typeface="Verdana" panose="020B0604030504040204" pitchFamily="34" charset="0"/>
              <a:ea typeface="Verdana" panose="020B0604030504040204" pitchFamily="34" charset="0"/>
              <a:cs typeface="Times New Roman" panose="02020603050405020304" pitchFamily="18" charset="0"/>
            </a:endParaRPr>
          </a:p>
          <a:p>
            <a:r>
              <a:rPr lang="en-US" sz="20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i="1" dirty="0">
                <a:effectLst/>
                <a:latin typeface="Verdana" panose="020B0604030504040204" pitchFamily="34" charset="0"/>
                <a:ea typeface="Verdana" panose="020B0604030504040204" pitchFamily="34" charset="0"/>
                <a:cs typeface="Times New Roman" panose="02020603050405020304" pitchFamily="18" charset="0"/>
              </a:rPr>
              <a:t>•</a:t>
            </a:r>
            <a:r>
              <a:rPr lang="en-US"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i="1" dirty="0">
                <a:effectLst/>
                <a:latin typeface="Verdana" panose="020B0604030504040204" pitchFamily="34" charset="0"/>
                <a:ea typeface="Verdana" panose="020B0604030504040204" pitchFamily="34" charset="0"/>
                <a:cs typeface="Times New Roman" panose="02020603050405020304" pitchFamily="18" charset="0"/>
              </a:rPr>
              <a:t> • </a:t>
            </a:r>
            <a:r>
              <a:rPr lang="en-US"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i="1" dirty="0">
                <a:effectLst/>
                <a:latin typeface="Verdana" panose="020B0604030504040204" pitchFamily="34" charset="0"/>
                <a:ea typeface="Verdana" panose="020B0604030504040204" pitchFamily="34" charset="0"/>
                <a:cs typeface="Times New Roman" panose="02020603050405020304" pitchFamily="18" charset="0"/>
              </a:rPr>
              <a:t>• </a:t>
            </a:r>
            <a:r>
              <a:rPr lang="en-US"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dirty="0">
                <a:effectLst/>
                <a:latin typeface="Verdana" panose="020B0604030504040204" pitchFamily="34" charset="0"/>
                <a:ea typeface="Verdana" panose="020B060403050404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014589A-BBDA-30AF-639F-5F7E392617CF}"/>
              </a:ext>
            </a:extLst>
          </p:cNvPr>
          <p:cNvSpPr txBox="1"/>
          <p:nvPr/>
        </p:nvSpPr>
        <p:spPr>
          <a:xfrm>
            <a:off x="10000614" y="71928"/>
            <a:ext cx="2085975"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Pledge</a:t>
            </a:r>
          </a:p>
        </p:txBody>
      </p:sp>
      <p:sp>
        <p:nvSpPr>
          <p:cNvPr id="5" name="Slide Number Placeholder 4">
            <a:extLst>
              <a:ext uri="{FF2B5EF4-FFF2-40B4-BE49-F238E27FC236}">
                <a16:creationId xmlns:a16="http://schemas.microsoft.com/office/drawing/2014/main" id="{C8BE23F0-E3F4-E796-F025-EB7059BB346D}"/>
              </a:ext>
            </a:extLst>
          </p:cNvPr>
          <p:cNvSpPr>
            <a:spLocks noGrp="1"/>
          </p:cNvSpPr>
          <p:nvPr>
            <p:ph type="sldNum" sz="quarter" idx="12"/>
          </p:nvPr>
        </p:nvSpPr>
        <p:spPr/>
        <p:txBody>
          <a:bodyPr/>
          <a:lstStyle/>
          <a:p>
            <a:fld id="{A765CC5E-8052-F244-B94C-173FF7AA6EEC}" type="slidenum">
              <a:rPr lang="en-US" smtClean="0"/>
              <a:t>4</a:t>
            </a:fld>
            <a:endParaRPr lang="en-US"/>
          </a:p>
        </p:txBody>
      </p:sp>
    </p:spTree>
    <p:extLst>
      <p:ext uri="{BB962C8B-B14F-4D97-AF65-F5344CB8AC3E}">
        <p14:creationId xmlns:p14="http://schemas.microsoft.com/office/powerpoint/2010/main" val="325736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F07BC0-F95C-9F47-F17D-CC3C7AF1DED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2931B30-A5FE-27B3-B1D9-9C6F6280E742}"/>
              </a:ext>
            </a:extLst>
          </p:cNvPr>
          <p:cNvSpPr txBox="1"/>
          <p:nvPr/>
        </p:nvSpPr>
        <p:spPr>
          <a:xfrm>
            <a:off x="5018690" y="2952342"/>
            <a:ext cx="2154619" cy="707886"/>
          </a:xfrm>
          <a:prstGeom prst="rect">
            <a:avLst/>
          </a:prstGeom>
          <a:noFill/>
        </p:spPr>
        <p:txBody>
          <a:bodyPr wrap="square">
            <a:spAutoFit/>
          </a:bodyPr>
          <a:lstStyle/>
          <a:p>
            <a:pPr algn="r"/>
            <a:r>
              <a:rPr lang="en-US" sz="4000" b="1" dirty="0">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30F20174-A068-8FBE-741F-A3A1E1D7742D}"/>
              </a:ext>
            </a:extLst>
          </p:cNvPr>
          <p:cNvSpPr>
            <a:spLocks noGrp="1"/>
          </p:cNvSpPr>
          <p:nvPr>
            <p:ph type="sldNum" sz="quarter" idx="12"/>
          </p:nvPr>
        </p:nvSpPr>
        <p:spPr/>
        <p:txBody>
          <a:bodyPr/>
          <a:lstStyle/>
          <a:p>
            <a:fld id="{A765CC5E-8052-F244-B94C-173FF7AA6EEC}" type="slidenum">
              <a:rPr lang="en-US" smtClean="0"/>
              <a:t>5</a:t>
            </a:fld>
            <a:endParaRPr lang="en-US"/>
          </a:p>
        </p:txBody>
      </p:sp>
    </p:spTree>
    <p:extLst>
      <p:ext uri="{BB962C8B-B14F-4D97-AF65-F5344CB8AC3E}">
        <p14:creationId xmlns:p14="http://schemas.microsoft.com/office/powerpoint/2010/main" val="374276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3E139B2-B1BD-D3DC-F768-4EBAADA5E8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2D41-A3B5-8FCD-29D7-0E24D109D1B7}"/>
              </a:ext>
            </a:extLst>
          </p:cNvPr>
          <p:cNvSpPr txBox="1"/>
          <p:nvPr/>
        </p:nvSpPr>
        <p:spPr>
          <a:xfrm>
            <a:off x="299720" y="4174601"/>
            <a:ext cx="11826240" cy="1569660"/>
          </a:xfrm>
          <a:prstGeom prst="rect">
            <a:avLst/>
          </a:prstGeom>
          <a:noFill/>
        </p:spPr>
        <p:txBody>
          <a:bodyPr wrap="square">
            <a:spAutoFit/>
          </a:bodyPr>
          <a:lstStyle/>
          <a:p>
            <a:r>
              <a:rPr lang="en-US" sz="2400" i="0" u="none" strike="noStrike" dirty="0">
                <a:effectLst/>
                <a:latin typeface="Verdana" panose="020B0604030504040204" pitchFamily="34" charset="0"/>
                <a:ea typeface="Verdana" panose="020B0604030504040204" pitchFamily="34" charset="0"/>
              </a:rPr>
              <a:t>Hadrat Abu Huraira</a:t>
            </a:r>
            <a:r>
              <a:rPr lang="en-US" sz="2400" i="0" u="none" strike="noStrike" baseline="30000" dirty="0">
                <a:effectLst/>
                <a:latin typeface="Verdana" panose="020B0604030504040204" pitchFamily="34" charset="0"/>
                <a:ea typeface="Verdana" panose="020B0604030504040204" pitchFamily="34" charset="0"/>
              </a:rPr>
              <a:t>ra</a:t>
            </a:r>
            <a:r>
              <a:rPr lang="en-US" sz="2400" i="0" u="none" strike="noStrike" dirty="0">
                <a:effectLst/>
                <a:latin typeface="Verdana" panose="020B0604030504040204" pitchFamily="34" charset="0"/>
                <a:ea typeface="Verdana" panose="020B0604030504040204" pitchFamily="34" charset="0"/>
              </a:rPr>
              <a:t> reported Holy Prophet</a:t>
            </a:r>
            <a:r>
              <a:rPr lang="en-US" sz="2400" i="0" u="none" strike="noStrike" baseline="30000" dirty="0">
                <a:effectLst/>
                <a:latin typeface="Verdana" panose="020B0604030504040204" pitchFamily="34" charset="0"/>
                <a:ea typeface="Verdana" panose="020B0604030504040204" pitchFamily="34" charset="0"/>
              </a:rPr>
              <a:t>saw</a:t>
            </a:r>
            <a:r>
              <a:rPr lang="en-US" sz="2400" baseline="30000"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rPr>
              <a:t>as saying: </a:t>
            </a:r>
            <a:r>
              <a:rPr lang="en-US" sz="2400" b="0" i="0" u="none" strike="noStrike" dirty="0">
                <a:effectLst/>
                <a:latin typeface="Verdana" panose="020B0604030504040204" pitchFamily="34" charset="0"/>
                <a:ea typeface="Verdana" panose="020B0604030504040204" pitchFamily="34" charset="0"/>
              </a:rPr>
              <a:t>Of the dinar you spend as a contribution in Allah's path, or to set free a slave, or as a sadaqa given to a needy, or to support your family, the one yielding the greatest reward is that which you spent on your family.</a:t>
            </a:r>
          </a:p>
        </p:txBody>
      </p:sp>
      <p:grpSp>
        <p:nvGrpSpPr>
          <p:cNvPr id="4" name="Group 3">
            <a:extLst>
              <a:ext uri="{FF2B5EF4-FFF2-40B4-BE49-F238E27FC236}">
                <a16:creationId xmlns:a16="http://schemas.microsoft.com/office/drawing/2014/main" id="{E117A404-A3DA-9B35-91C2-A9467492E0DD}"/>
              </a:ext>
            </a:extLst>
          </p:cNvPr>
          <p:cNvGrpSpPr/>
          <p:nvPr/>
        </p:nvGrpSpPr>
        <p:grpSpPr>
          <a:xfrm>
            <a:off x="299720" y="1525768"/>
            <a:ext cx="11592560" cy="2315261"/>
            <a:chOff x="299720" y="1120676"/>
            <a:chExt cx="11592560" cy="2315261"/>
          </a:xfrm>
        </p:grpSpPr>
        <p:pic>
          <p:nvPicPr>
            <p:cNvPr id="5" name="Picture 4">
              <a:extLst>
                <a:ext uri="{FF2B5EF4-FFF2-40B4-BE49-F238E27FC236}">
                  <a16:creationId xmlns:a16="http://schemas.microsoft.com/office/drawing/2014/main" id="{B4F23DF7-C821-6775-983B-8FAE1ADBA999}"/>
                </a:ext>
              </a:extLst>
            </p:cNvPr>
            <p:cNvPicPr>
              <a:picLocks noChangeAspect="1"/>
            </p:cNvPicPr>
            <p:nvPr/>
          </p:nvPicPr>
          <p:blipFill>
            <a:blip r:embed="rId3"/>
            <a:stretch>
              <a:fillRect/>
            </a:stretch>
          </p:blipFill>
          <p:spPr>
            <a:xfrm>
              <a:off x="6592236" y="1127613"/>
              <a:ext cx="5074954" cy="2182861"/>
            </a:xfrm>
            <a:prstGeom prst="rect">
              <a:avLst/>
            </a:prstGeom>
          </p:spPr>
        </p:pic>
        <p:sp>
          <p:nvSpPr>
            <p:cNvPr id="6" name="TextBox 5">
              <a:extLst>
                <a:ext uri="{FF2B5EF4-FFF2-40B4-BE49-F238E27FC236}">
                  <a16:creationId xmlns:a16="http://schemas.microsoft.com/office/drawing/2014/main" id="{7DDC5D50-EC14-7224-FC7F-DB6BAE55F89B}"/>
                </a:ext>
              </a:extLst>
            </p:cNvPr>
            <p:cNvSpPr txBox="1"/>
            <p:nvPr/>
          </p:nvSpPr>
          <p:spPr>
            <a:xfrm>
              <a:off x="461963" y="1127613"/>
              <a:ext cx="5847397" cy="2308324"/>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O Allah, Bless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and the people of Muhammad</a:t>
              </a:r>
              <a:r>
                <a:rPr kumimoji="0" lang="en-US" sz="1800" b="0" i="0" u="none" strike="noStrike" kern="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rPr>
                <a:t>sa</a:t>
              </a:r>
              <a:r>
                <a:rPr kumimoji="0" lang="en-US" sz="18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7" name="Rectangle: Rounded Corners 6">
              <a:extLst>
                <a:ext uri="{FF2B5EF4-FFF2-40B4-BE49-F238E27FC236}">
                  <a16:creationId xmlns:a16="http://schemas.microsoft.com/office/drawing/2014/main" id="{E2F81BAE-6881-25E8-D1A1-B36A7AC1B06A}"/>
                </a:ext>
              </a:extLst>
            </p:cNvPr>
            <p:cNvSpPr/>
            <p:nvPr/>
          </p:nvSpPr>
          <p:spPr>
            <a:xfrm>
              <a:off x="299720" y="1120676"/>
              <a:ext cx="11592560" cy="2308324"/>
            </a:xfrm>
            <a:prstGeom prst="roundRect">
              <a:avLst/>
            </a:prstGeom>
            <a:noFill/>
            <a:ln w="381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10" name="TextBox 9">
            <a:extLst>
              <a:ext uri="{FF2B5EF4-FFF2-40B4-BE49-F238E27FC236}">
                <a16:creationId xmlns:a16="http://schemas.microsoft.com/office/drawing/2014/main" id="{C130D8DC-D4D4-FBEC-5AC5-245E6DA34C16}"/>
              </a:ext>
            </a:extLst>
          </p:cNvPr>
          <p:cNvSpPr txBox="1"/>
          <p:nvPr/>
        </p:nvSpPr>
        <p:spPr>
          <a:xfrm>
            <a:off x="8834120" y="5739279"/>
            <a:ext cx="3058160" cy="338554"/>
          </a:xfrm>
          <a:prstGeom prst="rect">
            <a:avLst/>
          </a:prstGeom>
          <a:noFill/>
        </p:spPr>
        <p:txBody>
          <a:bodyPr wrap="square">
            <a:spAutoFit/>
          </a:bodyPr>
          <a:lstStyle/>
          <a:p>
            <a:pPr algn="r"/>
            <a:r>
              <a:rPr lang="en-US" sz="1600" b="1" i="1" dirty="0">
                <a:latin typeface="Verdana" panose="020B0604030504040204" pitchFamily="34" charset="0"/>
                <a:ea typeface="Verdana" panose="020B0604030504040204" pitchFamily="34" charset="0"/>
              </a:rPr>
              <a:t>Sahih Muslim Hadith 48</a:t>
            </a:r>
          </a:p>
        </p:txBody>
      </p:sp>
      <p:sp>
        <p:nvSpPr>
          <p:cNvPr id="11" name="TextBox 10">
            <a:extLst>
              <a:ext uri="{FF2B5EF4-FFF2-40B4-BE49-F238E27FC236}">
                <a16:creationId xmlns:a16="http://schemas.microsoft.com/office/drawing/2014/main" id="{EF5E5A6D-8245-B425-4673-8B54BC78E416}"/>
              </a:ext>
            </a:extLst>
          </p:cNvPr>
          <p:cNvSpPr txBox="1"/>
          <p:nvPr/>
        </p:nvSpPr>
        <p:spPr>
          <a:xfrm>
            <a:off x="10575926" y="72144"/>
            <a:ext cx="1550034"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Hadith</a:t>
            </a:r>
          </a:p>
        </p:txBody>
      </p:sp>
      <p:sp>
        <p:nvSpPr>
          <p:cNvPr id="12" name="Slide Number Placeholder 11">
            <a:extLst>
              <a:ext uri="{FF2B5EF4-FFF2-40B4-BE49-F238E27FC236}">
                <a16:creationId xmlns:a16="http://schemas.microsoft.com/office/drawing/2014/main" id="{1225F10A-90AC-C79A-132A-91ED5DE4E50D}"/>
              </a:ext>
            </a:extLst>
          </p:cNvPr>
          <p:cNvSpPr>
            <a:spLocks noGrp="1"/>
          </p:cNvSpPr>
          <p:nvPr>
            <p:ph type="sldNum" sz="quarter" idx="12"/>
          </p:nvPr>
        </p:nvSpPr>
        <p:spPr/>
        <p:txBody>
          <a:bodyPr/>
          <a:lstStyle/>
          <a:p>
            <a:fld id="{A765CC5E-8052-F244-B94C-173FF7AA6EEC}" type="slidenum">
              <a:rPr lang="en-US" smtClean="0"/>
              <a:t>6</a:t>
            </a:fld>
            <a:endParaRPr lang="en-US"/>
          </a:p>
        </p:txBody>
      </p:sp>
    </p:spTree>
    <p:extLst>
      <p:ext uri="{BB962C8B-B14F-4D97-AF65-F5344CB8AC3E}">
        <p14:creationId xmlns:p14="http://schemas.microsoft.com/office/powerpoint/2010/main" val="190310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D46E2DE-B738-3440-621F-8114CAA97BC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6238275-F059-993F-B33E-C0804F43B50A}"/>
              </a:ext>
            </a:extLst>
          </p:cNvPr>
          <p:cNvSpPr txBox="1"/>
          <p:nvPr/>
        </p:nvSpPr>
        <p:spPr>
          <a:xfrm>
            <a:off x="2119148" y="2850390"/>
            <a:ext cx="7953703" cy="584775"/>
          </a:xfrm>
          <a:prstGeom prst="rect">
            <a:avLst/>
          </a:prstGeom>
          <a:noFill/>
        </p:spPr>
        <p:txBody>
          <a:bodyPr wrap="square">
            <a:spAutoFit/>
          </a:bodyPr>
          <a:lstStyle/>
          <a:p>
            <a:pPr algn="ctr"/>
            <a:r>
              <a:rPr lang="en-US" sz="3200" b="1" dirty="0">
                <a:latin typeface="Verdana" panose="020B0604030504040204" pitchFamily="34" charset="0"/>
                <a:ea typeface="Verdana" panose="020B0604030504040204" pitchFamily="34" charset="0"/>
              </a:rPr>
              <a:t>The Holy Quran Discussion</a:t>
            </a:r>
          </a:p>
        </p:txBody>
      </p:sp>
      <p:sp>
        <p:nvSpPr>
          <p:cNvPr id="12" name="Slide Number Placeholder 11">
            <a:extLst>
              <a:ext uri="{FF2B5EF4-FFF2-40B4-BE49-F238E27FC236}">
                <a16:creationId xmlns:a16="http://schemas.microsoft.com/office/drawing/2014/main" id="{1E5C88DE-7E11-8C93-5853-733B13456C44}"/>
              </a:ext>
            </a:extLst>
          </p:cNvPr>
          <p:cNvSpPr>
            <a:spLocks noGrp="1"/>
          </p:cNvSpPr>
          <p:nvPr>
            <p:ph type="sldNum" sz="quarter" idx="12"/>
          </p:nvPr>
        </p:nvSpPr>
        <p:spPr/>
        <p:txBody>
          <a:bodyPr/>
          <a:lstStyle/>
          <a:p>
            <a:fld id="{A765CC5E-8052-F244-B94C-173FF7AA6EEC}" type="slidenum">
              <a:rPr lang="en-US" smtClean="0"/>
              <a:t>7</a:t>
            </a:fld>
            <a:endParaRPr lang="en-US"/>
          </a:p>
        </p:txBody>
      </p:sp>
    </p:spTree>
    <p:extLst>
      <p:ext uri="{BB962C8B-B14F-4D97-AF65-F5344CB8AC3E}">
        <p14:creationId xmlns:p14="http://schemas.microsoft.com/office/powerpoint/2010/main" val="358650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2BF8F3-9EDB-6C07-4194-8716B60C5BE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2CAF0EE-A6E8-1396-FBC7-E87566284DEE}"/>
              </a:ext>
            </a:extLst>
          </p:cNvPr>
          <p:cNvPicPr>
            <a:picLocks noChangeAspect="1"/>
          </p:cNvPicPr>
          <p:nvPr/>
        </p:nvPicPr>
        <p:blipFill>
          <a:blip r:embed="rId3"/>
          <a:stretch>
            <a:fillRect/>
          </a:stretch>
        </p:blipFill>
        <p:spPr>
          <a:xfrm>
            <a:off x="6292006" y="1737250"/>
            <a:ext cx="5524556" cy="2519440"/>
          </a:xfrm>
          <a:prstGeom prst="rect">
            <a:avLst/>
          </a:prstGeom>
        </p:spPr>
      </p:pic>
      <p:pic>
        <p:nvPicPr>
          <p:cNvPr id="4" name="Picture 3">
            <a:extLst>
              <a:ext uri="{FF2B5EF4-FFF2-40B4-BE49-F238E27FC236}">
                <a16:creationId xmlns:a16="http://schemas.microsoft.com/office/drawing/2014/main" id="{F90BD715-44AE-3895-A1FE-917D8B0B110B}"/>
              </a:ext>
            </a:extLst>
          </p:cNvPr>
          <p:cNvPicPr>
            <a:picLocks noChangeAspect="1"/>
          </p:cNvPicPr>
          <p:nvPr/>
        </p:nvPicPr>
        <p:blipFill>
          <a:blip r:embed="rId4"/>
          <a:stretch>
            <a:fillRect/>
          </a:stretch>
        </p:blipFill>
        <p:spPr>
          <a:xfrm>
            <a:off x="601504" y="1795146"/>
            <a:ext cx="5494496" cy="2606266"/>
          </a:xfrm>
          <a:prstGeom prst="rect">
            <a:avLst/>
          </a:prstGeom>
        </p:spPr>
      </p:pic>
      <p:sp>
        <p:nvSpPr>
          <p:cNvPr id="5" name="TextBox 4">
            <a:extLst>
              <a:ext uri="{FF2B5EF4-FFF2-40B4-BE49-F238E27FC236}">
                <a16:creationId xmlns:a16="http://schemas.microsoft.com/office/drawing/2014/main" id="{2AC1F77E-5722-2765-949D-7C0C74F3BF59}"/>
              </a:ext>
            </a:extLst>
          </p:cNvPr>
          <p:cNvSpPr txBox="1"/>
          <p:nvPr/>
        </p:nvSpPr>
        <p:spPr>
          <a:xfrm>
            <a:off x="1737360" y="4401412"/>
            <a:ext cx="4554646" cy="307777"/>
          </a:xfrm>
          <a:prstGeom prst="rect">
            <a:avLst/>
          </a:prstGeom>
          <a:noFill/>
        </p:spPr>
        <p:txBody>
          <a:bodyPr wrap="square" rtlCol="0">
            <a:spAutoFit/>
          </a:bodyPr>
          <a:lstStyle/>
          <a:p>
            <a:pPr algn="r"/>
            <a:r>
              <a:rPr lang="en-US" sz="1400" b="1" i="1" dirty="0">
                <a:latin typeface="Verdana" panose="020B0604030504040204" pitchFamily="34" charset="0"/>
                <a:ea typeface="Verdana" panose="020B0604030504040204" pitchFamily="34" charset="0"/>
              </a:rPr>
              <a:t>Chapter 3, Aal-e-Imran, Verse 15</a:t>
            </a:r>
          </a:p>
        </p:txBody>
      </p:sp>
      <p:sp>
        <p:nvSpPr>
          <p:cNvPr id="6" name="TextBox 5">
            <a:extLst>
              <a:ext uri="{FF2B5EF4-FFF2-40B4-BE49-F238E27FC236}">
                <a16:creationId xmlns:a16="http://schemas.microsoft.com/office/drawing/2014/main" id="{AA984D3A-F7AC-3246-F0B2-ABAB5677E39A}"/>
              </a:ext>
            </a:extLst>
          </p:cNvPr>
          <p:cNvSpPr txBox="1"/>
          <p:nvPr/>
        </p:nvSpPr>
        <p:spPr>
          <a:xfrm>
            <a:off x="5666740" y="50800"/>
            <a:ext cx="6419849"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Recitation of the Holy Quran</a:t>
            </a:r>
          </a:p>
        </p:txBody>
      </p:sp>
      <p:sp>
        <p:nvSpPr>
          <p:cNvPr id="2" name="Slide Number Placeholder 1">
            <a:extLst>
              <a:ext uri="{FF2B5EF4-FFF2-40B4-BE49-F238E27FC236}">
                <a16:creationId xmlns:a16="http://schemas.microsoft.com/office/drawing/2014/main" id="{BC75B15B-239D-E15C-A8E6-24D2FF9A73DA}"/>
              </a:ext>
            </a:extLst>
          </p:cNvPr>
          <p:cNvSpPr>
            <a:spLocks noGrp="1"/>
          </p:cNvSpPr>
          <p:nvPr>
            <p:ph type="sldNum" sz="quarter" idx="12"/>
          </p:nvPr>
        </p:nvSpPr>
        <p:spPr/>
        <p:txBody>
          <a:bodyPr/>
          <a:lstStyle/>
          <a:p>
            <a:fld id="{A765CC5E-8052-F244-B94C-173FF7AA6EEC}" type="slidenum">
              <a:rPr lang="en-US" smtClean="0"/>
              <a:t>8</a:t>
            </a:fld>
            <a:endParaRPr lang="en-US"/>
          </a:p>
        </p:txBody>
      </p:sp>
    </p:spTree>
    <p:extLst>
      <p:ext uri="{BB962C8B-B14F-4D97-AF65-F5344CB8AC3E}">
        <p14:creationId xmlns:p14="http://schemas.microsoft.com/office/powerpoint/2010/main" val="404091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0FAA52-AF52-D0D2-739D-C2C0723377EE}"/>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B5E0A76-34CF-67B4-CAD7-A690349B183B}"/>
              </a:ext>
            </a:extLst>
          </p:cNvPr>
          <p:cNvSpPr txBox="1">
            <a:spLocks/>
          </p:cNvSpPr>
          <p:nvPr/>
        </p:nvSpPr>
        <p:spPr>
          <a:xfrm>
            <a:off x="634999" y="1490345"/>
            <a:ext cx="11423503" cy="43218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dirty="0">
                <a:latin typeface="Verdana" panose="020B0604030504040204" pitchFamily="34" charset="0"/>
                <a:ea typeface="Verdana" panose="020B0604030504040204" pitchFamily="34" charset="0"/>
              </a:rPr>
              <a:t>In a question answer session at a Jama’at meeting, there were several questions about contemporary issues such as homosexuality, transgenderism etc. Murabbi sahib was trying to answer questions with references from the Holy Quran. One guest complained about his approach. He raised the point that many Islamic teachings are from seventh century Arabia. The world has moved on and there are many advances in the society. Muslims need to adopt to new liberal values and stay with the rest of the society to enjoy life. They need to focus more on humanity and respect everyone’s freedom of choice. Religion is a personal matter and need not interfere with the freedoms and advancements in the society.</a:t>
            </a:r>
            <a:endParaRPr lang="en-US" sz="2400" dirty="0">
              <a:latin typeface="Verdana" panose="020B0604030504040204" pitchFamily="34" charset="0"/>
              <a:ea typeface="Verdana" panose="020B0604030504040204" pitchFamily="34" charset="0"/>
            </a:endParaRPr>
          </a:p>
          <a:p>
            <a:pPr algn="l"/>
            <a:r>
              <a:rPr lang="en-US" dirty="0">
                <a:latin typeface="Verdana" panose="020B0604030504040204" pitchFamily="34" charset="0"/>
                <a:ea typeface="Verdana" panose="020B0604030504040204" pitchFamily="34" charset="0"/>
              </a:rPr>
              <a:t>Do you agree with his question?</a:t>
            </a:r>
          </a:p>
          <a:p>
            <a:pPr algn="l"/>
            <a:r>
              <a:rPr lang="en-US" dirty="0">
                <a:latin typeface="Verdana" panose="020B0604030504040204" pitchFamily="34" charset="0"/>
                <a:ea typeface="Verdana" panose="020B0604030504040204" pitchFamily="34" charset="0"/>
              </a:rPr>
              <a:t>How would you respond?</a:t>
            </a:r>
          </a:p>
        </p:txBody>
      </p:sp>
      <p:sp>
        <p:nvSpPr>
          <p:cNvPr id="4" name="TextBox 3">
            <a:extLst>
              <a:ext uri="{FF2B5EF4-FFF2-40B4-BE49-F238E27FC236}">
                <a16:creationId xmlns:a16="http://schemas.microsoft.com/office/drawing/2014/main" id="{529671E6-8505-62CD-1267-C8B94ADEE510}"/>
              </a:ext>
            </a:extLst>
          </p:cNvPr>
          <p:cNvSpPr txBox="1"/>
          <p:nvPr/>
        </p:nvSpPr>
        <p:spPr>
          <a:xfrm>
            <a:off x="5962503" y="84574"/>
            <a:ext cx="6096000" cy="400110"/>
          </a:xfrm>
          <a:prstGeom prst="rect">
            <a:avLst/>
          </a:prstGeom>
          <a:noFill/>
        </p:spPr>
        <p:txBody>
          <a:bodyPr wrap="square">
            <a:spAutoFit/>
          </a:bodyPr>
          <a:lstStyle/>
          <a:p>
            <a:pPr algn="r"/>
            <a:r>
              <a:rPr lang="en-US" sz="2000" b="1" dirty="0">
                <a:solidFill>
                  <a:schemeClr val="bg1"/>
                </a:solidFill>
                <a:latin typeface="Verdana" panose="020B0604030504040204" pitchFamily="34" charset="0"/>
                <a:ea typeface="Verdana" panose="020B0604030504040204" pitchFamily="34" charset="0"/>
              </a:rPr>
              <a:t>Discussion</a:t>
            </a:r>
            <a:endParaRPr lang="en-US" sz="2000" b="1" dirty="0">
              <a:solidFill>
                <a:schemeClr val="bg1"/>
              </a:solidFill>
            </a:endParaRPr>
          </a:p>
        </p:txBody>
      </p:sp>
      <p:sp>
        <p:nvSpPr>
          <p:cNvPr id="5" name="Slide Number Placeholder 4">
            <a:extLst>
              <a:ext uri="{FF2B5EF4-FFF2-40B4-BE49-F238E27FC236}">
                <a16:creationId xmlns:a16="http://schemas.microsoft.com/office/drawing/2014/main" id="{40A0C3FC-A6B0-D6CA-5DEB-7E445B825FC6}"/>
              </a:ext>
            </a:extLst>
          </p:cNvPr>
          <p:cNvSpPr>
            <a:spLocks noGrp="1"/>
          </p:cNvSpPr>
          <p:nvPr>
            <p:ph type="sldNum" sz="quarter" idx="12"/>
          </p:nvPr>
        </p:nvSpPr>
        <p:spPr/>
        <p:txBody>
          <a:bodyPr/>
          <a:lstStyle/>
          <a:p>
            <a:fld id="{A765CC5E-8052-F244-B94C-173FF7AA6EEC}" type="slidenum">
              <a:rPr lang="en-US" smtClean="0"/>
              <a:t>9</a:t>
            </a:fld>
            <a:endParaRPr lang="en-US"/>
          </a:p>
        </p:txBody>
      </p:sp>
    </p:spTree>
    <p:extLst>
      <p:ext uri="{BB962C8B-B14F-4D97-AF65-F5344CB8AC3E}">
        <p14:creationId xmlns:p14="http://schemas.microsoft.com/office/powerpoint/2010/main" val="3001922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18466</TotalTime>
  <Words>2628</Words>
  <Application>Microsoft Office PowerPoint</Application>
  <PresentationFormat>Widescreen</PresentationFormat>
  <Paragraphs>191</Paragraphs>
  <Slides>29</Slides>
  <Notes>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Aptos</vt:lpstr>
      <vt:lpstr>Aptos Display</vt:lpstr>
      <vt:lpstr>Arial</vt:lpstr>
      <vt:lpstr>Calibri</vt:lpstr>
      <vt:lpstr>Ink Free</vt:lpstr>
      <vt:lpstr>Jameel Noori Nastaleeq</vt:lpstr>
      <vt:lpstr>Noto Nastaliq Urdu Medium</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Hydrate with water</vt:lpstr>
      <vt:lpstr>Sugars are Sweet Killers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Naveed M</dc:creator>
  <cp:lastModifiedBy>Nasir Bukhari</cp:lastModifiedBy>
  <cp:revision>29</cp:revision>
  <dcterms:created xsi:type="dcterms:W3CDTF">2024-12-05T17:25:45Z</dcterms:created>
  <dcterms:modified xsi:type="dcterms:W3CDTF">2024-12-26T05:04:17Z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d47762-d1c3-476b-91fd-63cae19eaafb_Enabled">
    <vt:lpwstr>true</vt:lpwstr>
  </property>
  <property fmtid="{D5CDD505-2E9C-101B-9397-08002B2CF9AE}" pid="3" name="MSIP_Label_d5d47762-d1c3-476b-91fd-63cae19eaafb_SetDate">
    <vt:lpwstr>2024-12-11T10:32:16Z</vt:lpwstr>
  </property>
  <property fmtid="{D5CDD505-2E9C-101B-9397-08002B2CF9AE}" pid="4" name="MSIP_Label_d5d47762-d1c3-476b-91fd-63cae19eaafb_Method">
    <vt:lpwstr>Standard</vt:lpwstr>
  </property>
  <property fmtid="{D5CDD505-2E9C-101B-9397-08002B2CF9AE}" pid="5" name="MSIP_Label_d5d47762-d1c3-476b-91fd-63cae19eaafb_Name">
    <vt:lpwstr>d5d47762-d1c3-476b-91fd-63cae19eaafb</vt:lpwstr>
  </property>
  <property fmtid="{D5CDD505-2E9C-101B-9397-08002B2CF9AE}" pid="6" name="MSIP_Label_d5d47762-d1c3-476b-91fd-63cae19eaafb_SiteId">
    <vt:lpwstr>8e61d5fe-7749-4e76-88ee-6d8799ae8143</vt:lpwstr>
  </property>
  <property fmtid="{D5CDD505-2E9C-101B-9397-08002B2CF9AE}" pid="7" name="MSIP_Label_d5d47762-d1c3-476b-91fd-63cae19eaafb_ActionId">
    <vt:lpwstr>1f12defe-ae79-4407-a468-6afd91e14663</vt:lpwstr>
  </property>
  <property fmtid="{D5CDD505-2E9C-101B-9397-08002B2CF9AE}" pid="8" name="MSIP_Label_d5d47762-d1c3-476b-91fd-63cae19eaafb_ContentBits">
    <vt:lpwstr>0</vt:lpwstr>
  </property>
</Properties>
</file>